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  <p:sldMasterId id="2147483721" r:id="rId2"/>
  </p:sldMasterIdLst>
  <p:notesMasterIdLst>
    <p:notesMasterId r:id="rId38"/>
  </p:notesMasterIdLst>
  <p:handoutMasterIdLst>
    <p:handoutMasterId r:id="rId39"/>
  </p:handoutMasterIdLst>
  <p:sldIdLst>
    <p:sldId id="610" r:id="rId3"/>
    <p:sldId id="257" r:id="rId4"/>
    <p:sldId id="595" r:id="rId5"/>
    <p:sldId id="624" r:id="rId6"/>
    <p:sldId id="589" r:id="rId7"/>
    <p:sldId id="592" r:id="rId8"/>
    <p:sldId id="627" r:id="rId9"/>
    <p:sldId id="600" r:id="rId10"/>
    <p:sldId id="597" r:id="rId11"/>
    <p:sldId id="271" r:id="rId12"/>
    <p:sldId id="276" r:id="rId13"/>
    <p:sldId id="629" r:id="rId14"/>
    <p:sldId id="630" r:id="rId15"/>
    <p:sldId id="266" r:id="rId16"/>
    <p:sldId id="599" r:id="rId17"/>
    <p:sldId id="550" r:id="rId18"/>
    <p:sldId id="626" r:id="rId19"/>
    <p:sldId id="605" r:id="rId20"/>
    <p:sldId id="621" r:id="rId21"/>
    <p:sldId id="620" r:id="rId22"/>
    <p:sldId id="607" r:id="rId23"/>
    <p:sldId id="608" r:id="rId24"/>
    <p:sldId id="623" r:id="rId25"/>
    <p:sldId id="622" r:id="rId26"/>
    <p:sldId id="628" r:id="rId27"/>
    <p:sldId id="611" r:id="rId28"/>
    <p:sldId id="617" r:id="rId29"/>
    <p:sldId id="612" r:id="rId30"/>
    <p:sldId id="613" r:id="rId31"/>
    <p:sldId id="618" r:id="rId32"/>
    <p:sldId id="614" r:id="rId33"/>
    <p:sldId id="615" r:id="rId34"/>
    <p:sldId id="616" r:id="rId35"/>
    <p:sldId id="619" r:id="rId36"/>
    <p:sldId id="277" r:id="rId37"/>
  </p:sldIdLst>
  <p:sldSz cx="9144000" cy="5143500" type="screen16x9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A129B71-0B0B-457C-93F0-AF1A9F27011E}">
          <p14:sldIdLst>
            <p14:sldId id="610"/>
            <p14:sldId id="257"/>
            <p14:sldId id="595"/>
            <p14:sldId id="624"/>
            <p14:sldId id="589"/>
            <p14:sldId id="592"/>
            <p14:sldId id="627"/>
            <p14:sldId id="600"/>
            <p14:sldId id="597"/>
            <p14:sldId id="271"/>
            <p14:sldId id="276"/>
            <p14:sldId id="629"/>
            <p14:sldId id="630"/>
            <p14:sldId id="266"/>
            <p14:sldId id="599"/>
            <p14:sldId id="550"/>
            <p14:sldId id="626"/>
            <p14:sldId id="605"/>
            <p14:sldId id="621"/>
            <p14:sldId id="620"/>
            <p14:sldId id="607"/>
            <p14:sldId id="608"/>
            <p14:sldId id="623"/>
            <p14:sldId id="622"/>
            <p14:sldId id="628"/>
          </p14:sldIdLst>
        </p14:section>
        <p14:section name="Untitled Section" id="{FC4770DA-3AEF-45CA-A043-F1D5A4F54204}">
          <p14:sldIdLst>
            <p14:sldId id="611"/>
            <p14:sldId id="617"/>
            <p14:sldId id="612"/>
            <p14:sldId id="613"/>
            <p14:sldId id="618"/>
            <p14:sldId id="614"/>
            <p14:sldId id="615"/>
            <p14:sldId id="616"/>
            <p14:sldId id="619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6"/>
    <a:srgbClr val="FFFFCC"/>
    <a:srgbClr val="FFFF99"/>
    <a:srgbClr val="D09E94"/>
    <a:srgbClr val="A95949"/>
    <a:srgbClr val="8ED8F8"/>
    <a:srgbClr val="000000"/>
    <a:srgbClr val="0091CC"/>
    <a:srgbClr val="00B26B"/>
    <a:srgbClr val="CCE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E5383-1894-413E-977E-2365956DE65A}" v="96" dt="2022-11-24T14:24:24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249" autoAdjust="0"/>
  </p:normalViewPr>
  <p:slideViewPr>
    <p:cSldViewPr snapToGrid="0" snapToObjects="1">
      <p:cViewPr varScale="1">
        <p:scale>
          <a:sx n="83" d="100"/>
          <a:sy n="83" d="100"/>
        </p:scale>
        <p:origin x="836" y="52"/>
      </p:cViewPr>
      <p:guideLst>
        <p:guide orient="horz" pos="1620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9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Beneficiários</c:v>
                </c:pt>
              </c:strCache>
            </c:strRef>
          </c:tx>
          <c:dPt>
            <c:idx val="0"/>
            <c:bubble3D val="0"/>
            <c:spPr>
              <a:solidFill>
                <a:srgbClr val="44C8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3A-6B43-99FE-9A881CEDC145}"/>
              </c:ext>
            </c:extLst>
          </c:dPt>
          <c:dPt>
            <c:idx val="1"/>
            <c:bubble3D val="0"/>
            <c:spPr>
              <a:solidFill>
                <a:srgbClr val="51BA6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33A-6B43-99FE-9A881CEDC145}"/>
              </c:ext>
            </c:extLst>
          </c:dPt>
          <c:dPt>
            <c:idx val="2"/>
            <c:bubble3D val="0"/>
            <c:spPr>
              <a:solidFill>
                <a:srgbClr val="622E1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3A-6B43-99FE-9A881CEDC145}"/>
              </c:ext>
            </c:extLst>
          </c:dPt>
          <c:dPt>
            <c:idx val="3"/>
            <c:bubble3D val="0"/>
            <c:spPr>
              <a:solidFill>
                <a:srgbClr val="44C8F5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33A-6B43-99FE-9A881CEDC145}"/>
              </c:ext>
            </c:extLst>
          </c:dPt>
          <c:cat>
            <c:strRef>
              <c:f>Sheet1!$A$2:$A$5</c:f>
              <c:strCache>
                <c:ptCount val="4"/>
                <c:pt idx="0">
                  <c:v>Jan - Mar</c:v>
                </c:pt>
                <c:pt idx="1">
                  <c:v>Abr - Jun</c:v>
                </c:pt>
                <c:pt idx="2">
                  <c:v>Jul - Set</c:v>
                </c:pt>
                <c:pt idx="3">
                  <c:v>Out - Dez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3A-6B43-99FE-9A881CEDC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6498CD-4DCC-467A-B54D-3E6F5A6FEDCE}" type="doc">
      <dgm:prSet loTypeId="urn:microsoft.com/office/officeart/2005/8/layout/cycle6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7E10094-9033-4881-8872-0F758654FB70}">
      <dgm:prSet phldrT="[Text]" custT="1"/>
      <dgm:spPr/>
      <dgm:t>
        <a:bodyPr/>
        <a:lstStyle/>
        <a:p>
          <a:r>
            <a:rPr lang="pt-PT" sz="1200" b="1" dirty="0">
              <a:solidFill>
                <a:srgbClr val="6A3626"/>
              </a:solidFill>
              <a:latin typeface="Arial  "/>
            </a:rPr>
            <a:t>Roadshow e Teatro</a:t>
          </a:r>
          <a:endParaRPr lang="en-US" sz="1200" b="1" dirty="0">
            <a:solidFill>
              <a:srgbClr val="6A3626"/>
            </a:solidFill>
            <a:latin typeface="Arial  "/>
          </a:endParaRPr>
        </a:p>
      </dgm:t>
    </dgm:pt>
    <dgm:pt modelId="{4F1D41EB-7A3A-4615-9C80-5EAC3B661DF6}" type="parTrans" cxnId="{F2040EE0-8281-4454-99E5-0E3E540C9115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1E8B0D05-06E3-4E15-8162-9AFC4978F0EB}" type="sibTrans" cxnId="{F2040EE0-8281-4454-99E5-0E3E540C9115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3DB3CF7A-7538-4129-A9E3-8EFE51EAC380}">
      <dgm:prSet phldrT="[Text]" custT="1"/>
      <dgm:spPr/>
      <dgm:t>
        <a:bodyPr/>
        <a:lstStyle/>
        <a:p>
          <a:r>
            <a:rPr lang="pt-PT" sz="1200" b="1" dirty="0">
              <a:solidFill>
                <a:srgbClr val="6A3626"/>
              </a:solidFill>
              <a:latin typeface="Arial  "/>
            </a:rPr>
            <a:t>Workshops e interação usando vídeos</a:t>
          </a:r>
          <a:endParaRPr lang="en-US" sz="1200" b="1" dirty="0">
            <a:solidFill>
              <a:srgbClr val="6A3626"/>
            </a:solidFill>
            <a:latin typeface="Arial  "/>
          </a:endParaRPr>
        </a:p>
      </dgm:t>
    </dgm:pt>
    <dgm:pt modelId="{A87FCF9E-FC60-4FCF-8865-F9D1C419D346}" type="parTrans" cxnId="{0B2822AE-2198-41C9-BC8D-7A03BE642AA5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4BE0E9D6-2EFF-4DA1-934F-06DF740F483D}" type="sibTrans" cxnId="{0B2822AE-2198-41C9-BC8D-7A03BE642AA5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D07A4B53-3A00-470F-B7CD-7C544B501747}">
      <dgm:prSet phldrT="[Text]" custT="1"/>
      <dgm:spPr/>
      <dgm:t>
        <a:bodyPr/>
        <a:lstStyle/>
        <a:p>
          <a:r>
            <a:rPr lang="pt-PT" sz="1200" b="1" dirty="0">
              <a:solidFill>
                <a:srgbClr val="6A3626"/>
              </a:solidFill>
              <a:latin typeface="Arial  "/>
            </a:rPr>
            <a:t>Visitas Porta a porta </a:t>
          </a:r>
        </a:p>
      </dgm:t>
    </dgm:pt>
    <dgm:pt modelId="{1B617C60-35DF-4E52-914F-DD5E9C643895}" type="parTrans" cxnId="{3AEA6AA3-1450-4891-B833-78BE7BEBA964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0DA7B7C7-7A85-47F3-81DE-156B980F3310}" type="sibTrans" cxnId="{3AEA6AA3-1450-4891-B833-78BE7BEBA964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85018827-F9F9-4A4B-A9CF-2EC00ADDE1EF}">
      <dgm:prSet phldrT="[Text]" custT="1"/>
      <dgm:spPr/>
      <dgm:t>
        <a:bodyPr/>
        <a:lstStyle/>
        <a:p>
          <a:r>
            <a:rPr lang="en-US" sz="1200" b="1" dirty="0" err="1">
              <a:solidFill>
                <a:srgbClr val="6A3626"/>
              </a:solidFill>
              <a:latin typeface="Arial  "/>
            </a:rPr>
            <a:t>Distribuicao</a:t>
          </a:r>
          <a:r>
            <a:rPr lang="en-US" sz="1200" b="1" dirty="0">
              <a:solidFill>
                <a:srgbClr val="6A3626"/>
              </a:solidFill>
              <a:latin typeface="Arial  "/>
            </a:rPr>
            <a:t> de </a:t>
          </a:r>
          <a:r>
            <a:rPr lang="en-US" sz="1200" b="1" dirty="0" err="1">
              <a:solidFill>
                <a:srgbClr val="6A3626"/>
              </a:solidFill>
              <a:latin typeface="Arial  "/>
            </a:rPr>
            <a:t>materiais</a:t>
          </a:r>
          <a:r>
            <a:rPr lang="en-US" sz="1200" b="1" dirty="0">
              <a:solidFill>
                <a:srgbClr val="6A3626"/>
              </a:solidFill>
              <a:latin typeface="Arial  "/>
            </a:rPr>
            <a:t> IEC</a:t>
          </a:r>
        </a:p>
      </dgm:t>
    </dgm:pt>
    <dgm:pt modelId="{4066B1C9-9CE4-4ADE-87FE-ED97931D7E87}" type="parTrans" cxnId="{0562B341-5B65-4704-BD20-A9B74F56A4DB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F6A5723E-161C-43E8-8615-8B4278781BB2}" type="sibTrans" cxnId="{0562B341-5B65-4704-BD20-A9B74F56A4DB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930C6624-B813-473E-AF4B-2206E538DF33}">
      <dgm:prSet phldrT="[Text]" custT="1"/>
      <dgm:spPr/>
      <dgm:t>
        <a:bodyPr/>
        <a:lstStyle/>
        <a:p>
          <a:r>
            <a:rPr lang="pt-PT" sz="1200" b="1" dirty="0">
              <a:solidFill>
                <a:srgbClr val="6A3626"/>
              </a:solidFill>
              <a:latin typeface="Arial  "/>
            </a:rPr>
            <a:t>Monitoria e avaliação</a:t>
          </a:r>
          <a:endParaRPr lang="en-US" sz="1200" b="1" dirty="0">
            <a:solidFill>
              <a:srgbClr val="6A3626"/>
            </a:solidFill>
            <a:latin typeface="Arial  "/>
          </a:endParaRPr>
        </a:p>
      </dgm:t>
    </dgm:pt>
    <dgm:pt modelId="{EEFB4653-36C3-457A-9A00-4D1E04EF791B}" type="sibTrans" cxnId="{6889256F-19D9-4E25-A475-F5EE2326D767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5E38A389-4853-4340-B156-BA95AF6E0EAE}" type="parTrans" cxnId="{6889256F-19D9-4E25-A475-F5EE2326D767}">
      <dgm:prSet/>
      <dgm:spPr/>
      <dgm:t>
        <a:bodyPr/>
        <a:lstStyle/>
        <a:p>
          <a:endParaRPr lang="en-US" sz="2000" b="1">
            <a:solidFill>
              <a:srgbClr val="6A3626"/>
            </a:solidFill>
            <a:latin typeface="Arial  "/>
          </a:endParaRPr>
        </a:p>
      </dgm:t>
    </dgm:pt>
    <dgm:pt modelId="{02D04DA0-7C31-42AB-8246-E561BC0460C0}">
      <dgm:prSet phldrT="[Text]"/>
      <dgm:spPr/>
      <dgm:t>
        <a:bodyPr/>
        <a:lstStyle/>
        <a:p>
          <a:r>
            <a:rPr lang="pt-PT" b="1" dirty="0">
              <a:solidFill>
                <a:srgbClr val="6A3626"/>
              </a:solidFill>
              <a:latin typeface="Arial  "/>
            </a:rPr>
            <a:t>Spots Radiofónicos e videos TV</a:t>
          </a:r>
        </a:p>
      </dgm:t>
    </dgm:pt>
    <dgm:pt modelId="{EA6FDF7E-E39A-46C6-A1B1-6A5F97299AEE}" type="parTrans" cxnId="{E4D8BF4C-39ED-4EA1-A740-145FBC8B68CC}">
      <dgm:prSet/>
      <dgm:spPr/>
      <dgm:t>
        <a:bodyPr/>
        <a:lstStyle/>
        <a:p>
          <a:endParaRPr lang="pt-PT"/>
        </a:p>
      </dgm:t>
    </dgm:pt>
    <dgm:pt modelId="{7AA250DB-E49C-4F98-8F3C-188853867DF3}" type="sibTrans" cxnId="{E4D8BF4C-39ED-4EA1-A740-145FBC8B68CC}">
      <dgm:prSet/>
      <dgm:spPr/>
      <dgm:t>
        <a:bodyPr/>
        <a:lstStyle/>
        <a:p>
          <a:endParaRPr lang="pt-PT"/>
        </a:p>
      </dgm:t>
    </dgm:pt>
    <dgm:pt modelId="{FDEEF0BB-ADEA-4E28-AF7A-33D9152BA123}">
      <dgm:prSet phldrT="[Text]"/>
      <dgm:spPr/>
      <dgm:t>
        <a:bodyPr/>
        <a:lstStyle/>
        <a:p>
          <a:r>
            <a:rPr lang="en-US" b="1" dirty="0" err="1">
              <a:solidFill>
                <a:srgbClr val="6A3626"/>
              </a:solidFill>
              <a:latin typeface="Arial  "/>
            </a:rPr>
            <a:t>Celebracao</a:t>
          </a:r>
          <a:r>
            <a:rPr lang="en-US" b="1" dirty="0">
              <a:solidFill>
                <a:srgbClr val="6A3626"/>
              </a:solidFill>
              <a:latin typeface="Arial  "/>
            </a:rPr>
            <a:t> de </a:t>
          </a:r>
          <a:r>
            <a:rPr lang="en-US" b="1" dirty="0" err="1">
              <a:solidFill>
                <a:srgbClr val="6A3626"/>
              </a:solidFill>
              <a:latin typeface="Arial  "/>
            </a:rPr>
            <a:t>Namirukus</a:t>
          </a:r>
          <a:endParaRPr lang="en-US" b="1" dirty="0">
            <a:solidFill>
              <a:srgbClr val="6A3626"/>
            </a:solidFill>
            <a:latin typeface="Arial  "/>
          </a:endParaRPr>
        </a:p>
      </dgm:t>
    </dgm:pt>
    <dgm:pt modelId="{53A61027-CD97-49EB-B7DE-74DB200F8D91}" type="parTrans" cxnId="{58529513-F7F6-490E-BEC3-2A29193DFDE7}">
      <dgm:prSet/>
      <dgm:spPr/>
      <dgm:t>
        <a:bodyPr/>
        <a:lstStyle/>
        <a:p>
          <a:endParaRPr lang="pt-PT"/>
        </a:p>
      </dgm:t>
    </dgm:pt>
    <dgm:pt modelId="{2A2679C1-E124-4307-9F8A-106A119E4278}" type="sibTrans" cxnId="{58529513-F7F6-490E-BEC3-2A29193DFDE7}">
      <dgm:prSet/>
      <dgm:spPr/>
      <dgm:t>
        <a:bodyPr/>
        <a:lstStyle/>
        <a:p>
          <a:endParaRPr lang="pt-PT"/>
        </a:p>
      </dgm:t>
    </dgm:pt>
    <dgm:pt modelId="{0338D0A9-CFDA-45F2-B678-3182D948348D}" type="pres">
      <dgm:prSet presAssocID="{496498CD-4DCC-467A-B54D-3E6F5A6FEDCE}" presName="cycle" presStyleCnt="0">
        <dgm:presLayoutVars>
          <dgm:dir/>
          <dgm:resizeHandles val="exact"/>
        </dgm:presLayoutVars>
      </dgm:prSet>
      <dgm:spPr/>
    </dgm:pt>
    <dgm:pt modelId="{484A06E9-73FF-4523-94C1-AAF32B7A857D}" type="pres">
      <dgm:prSet presAssocID="{A7E10094-9033-4881-8872-0F758654FB70}" presName="node" presStyleLbl="node1" presStyleIdx="0" presStyleCnt="7" custScaleX="131215" custScaleY="131215" custRadScaleRad="100434" custRadScaleInc="578">
        <dgm:presLayoutVars>
          <dgm:bulletEnabled val="1"/>
        </dgm:presLayoutVars>
      </dgm:prSet>
      <dgm:spPr/>
    </dgm:pt>
    <dgm:pt modelId="{CF6E4E5A-1573-4356-BFCD-F4A334BE1DDB}" type="pres">
      <dgm:prSet presAssocID="{A7E10094-9033-4881-8872-0F758654FB70}" presName="spNode" presStyleCnt="0"/>
      <dgm:spPr/>
    </dgm:pt>
    <dgm:pt modelId="{50126579-D321-401D-AF7A-132D356A69F2}" type="pres">
      <dgm:prSet presAssocID="{1E8B0D05-06E3-4E15-8162-9AFC4978F0EB}" presName="sibTrans" presStyleLbl="sibTrans1D1" presStyleIdx="0" presStyleCnt="7"/>
      <dgm:spPr/>
    </dgm:pt>
    <dgm:pt modelId="{DA1E5497-5BBC-4986-970D-C08EF75B2C0C}" type="pres">
      <dgm:prSet presAssocID="{3DB3CF7A-7538-4129-A9E3-8EFE51EAC380}" presName="node" presStyleLbl="node1" presStyleIdx="1" presStyleCnt="7" custScaleX="131215" custScaleY="131215" custRadScaleRad="100161" custRadScaleInc="23994">
        <dgm:presLayoutVars>
          <dgm:bulletEnabled val="1"/>
        </dgm:presLayoutVars>
      </dgm:prSet>
      <dgm:spPr/>
    </dgm:pt>
    <dgm:pt modelId="{E4BEA4E9-F52F-4B62-AEED-E3AB2177F715}" type="pres">
      <dgm:prSet presAssocID="{3DB3CF7A-7538-4129-A9E3-8EFE51EAC380}" presName="spNode" presStyleCnt="0"/>
      <dgm:spPr/>
    </dgm:pt>
    <dgm:pt modelId="{B1189C37-640E-41D0-A1B4-BDF43DCEC116}" type="pres">
      <dgm:prSet presAssocID="{4BE0E9D6-2EFF-4DA1-934F-06DF740F483D}" presName="sibTrans" presStyleLbl="sibTrans1D1" presStyleIdx="1" presStyleCnt="7"/>
      <dgm:spPr/>
    </dgm:pt>
    <dgm:pt modelId="{E753F1B8-91B9-49D8-BF43-7550447132EE}" type="pres">
      <dgm:prSet presAssocID="{D07A4B53-3A00-470F-B7CD-7C544B501747}" presName="node" presStyleLbl="node1" presStyleIdx="2" presStyleCnt="7" custScaleX="131215" custScaleY="131215">
        <dgm:presLayoutVars>
          <dgm:bulletEnabled val="1"/>
        </dgm:presLayoutVars>
      </dgm:prSet>
      <dgm:spPr/>
    </dgm:pt>
    <dgm:pt modelId="{1C3A58E0-EA0F-4F7E-8C1E-84D4B2695946}" type="pres">
      <dgm:prSet presAssocID="{D07A4B53-3A00-470F-B7CD-7C544B501747}" presName="spNode" presStyleCnt="0"/>
      <dgm:spPr/>
    </dgm:pt>
    <dgm:pt modelId="{155480F2-4A21-4208-B35C-6C5242B8C706}" type="pres">
      <dgm:prSet presAssocID="{0DA7B7C7-7A85-47F3-81DE-156B980F3310}" presName="sibTrans" presStyleLbl="sibTrans1D1" presStyleIdx="2" presStyleCnt="7"/>
      <dgm:spPr/>
    </dgm:pt>
    <dgm:pt modelId="{A5FACE05-E86D-4177-A497-57E5E5F8BD3F}" type="pres">
      <dgm:prSet presAssocID="{02D04DA0-7C31-42AB-8246-E561BC0460C0}" presName="node" presStyleLbl="node1" presStyleIdx="3" presStyleCnt="7" custScaleX="131215" custScaleY="131215">
        <dgm:presLayoutVars>
          <dgm:bulletEnabled val="1"/>
        </dgm:presLayoutVars>
      </dgm:prSet>
      <dgm:spPr/>
    </dgm:pt>
    <dgm:pt modelId="{5EF1269E-20A9-41E7-B9C6-87A8BB01F2E3}" type="pres">
      <dgm:prSet presAssocID="{02D04DA0-7C31-42AB-8246-E561BC0460C0}" presName="spNode" presStyleCnt="0"/>
      <dgm:spPr/>
    </dgm:pt>
    <dgm:pt modelId="{6C548E5D-17D1-4751-A849-26C976B4123B}" type="pres">
      <dgm:prSet presAssocID="{7AA250DB-E49C-4F98-8F3C-188853867DF3}" presName="sibTrans" presStyleLbl="sibTrans1D1" presStyleIdx="3" presStyleCnt="7"/>
      <dgm:spPr/>
    </dgm:pt>
    <dgm:pt modelId="{98563A80-297E-4FC9-A1C0-7A2879D6F46C}" type="pres">
      <dgm:prSet presAssocID="{85018827-F9F9-4A4B-A9CF-2EC00ADDE1EF}" presName="node" presStyleLbl="node1" presStyleIdx="4" presStyleCnt="7" custScaleX="131215" custScaleY="131215">
        <dgm:presLayoutVars>
          <dgm:bulletEnabled val="1"/>
        </dgm:presLayoutVars>
      </dgm:prSet>
      <dgm:spPr/>
    </dgm:pt>
    <dgm:pt modelId="{E090971C-AA79-47ED-A210-FCA2A21660FA}" type="pres">
      <dgm:prSet presAssocID="{85018827-F9F9-4A4B-A9CF-2EC00ADDE1EF}" presName="spNode" presStyleCnt="0"/>
      <dgm:spPr/>
    </dgm:pt>
    <dgm:pt modelId="{74B9C8B7-6261-4503-A5B9-E18A84F7F3C5}" type="pres">
      <dgm:prSet presAssocID="{F6A5723E-161C-43E8-8615-8B4278781BB2}" presName="sibTrans" presStyleLbl="sibTrans1D1" presStyleIdx="4" presStyleCnt="7"/>
      <dgm:spPr/>
    </dgm:pt>
    <dgm:pt modelId="{1DC1E6A4-4813-4296-8948-D8FC98B5C9E5}" type="pres">
      <dgm:prSet presAssocID="{FDEEF0BB-ADEA-4E28-AF7A-33D9152BA123}" presName="node" presStyleLbl="node1" presStyleIdx="5" presStyleCnt="7" custScaleX="131215" custScaleY="131215">
        <dgm:presLayoutVars>
          <dgm:bulletEnabled val="1"/>
        </dgm:presLayoutVars>
      </dgm:prSet>
      <dgm:spPr/>
    </dgm:pt>
    <dgm:pt modelId="{80E0C608-FCD2-4535-9AEC-A7AF6C0ED1B3}" type="pres">
      <dgm:prSet presAssocID="{FDEEF0BB-ADEA-4E28-AF7A-33D9152BA123}" presName="spNode" presStyleCnt="0"/>
      <dgm:spPr/>
    </dgm:pt>
    <dgm:pt modelId="{73D89B72-28F1-4B2D-8500-3E0D2247EF8C}" type="pres">
      <dgm:prSet presAssocID="{2A2679C1-E124-4307-9F8A-106A119E4278}" presName="sibTrans" presStyleLbl="sibTrans1D1" presStyleIdx="5" presStyleCnt="7"/>
      <dgm:spPr/>
    </dgm:pt>
    <dgm:pt modelId="{D33D6510-2A10-4E62-9E0D-596472EC2D2C}" type="pres">
      <dgm:prSet presAssocID="{930C6624-B813-473E-AF4B-2206E538DF33}" presName="node" presStyleLbl="node1" presStyleIdx="6" presStyleCnt="7" custScaleX="131215" custScaleY="131215" custRadScaleRad="98968" custRadScaleInc="-22175">
        <dgm:presLayoutVars>
          <dgm:bulletEnabled val="1"/>
        </dgm:presLayoutVars>
      </dgm:prSet>
      <dgm:spPr/>
    </dgm:pt>
    <dgm:pt modelId="{E1191F73-F704-4E24-89DD-49D56ACBC873}" type="pres">
      <dgm:prSet presAssocID="{930C6624-B813-473E-AF4B-2206E538DF33}" presName="spNode" presStyleCnt="0"/>
      <dgm:spPr/>
    </dgm:pt>
    <dgm:pt modelId="{D35250BC-728E-4160-BFA4-6EBF849CDE3E}" type="pres">
      <dgm:prSet presAssocID="{EEFB4653-36C3-457A-9A00-4D1E04EF791B}" presName="sibTrans" presStyleLbl="sibTrans1D1" presStyleIdx="6" presStyleCnt="7"/>
      <dgm:spPr/>
    </dgm:pt>
  </dgm:ptLst>
  <dgm:cxnLst>
    <dgm:cxn modelId="{58529513-F7F6-490E-BEC3-2A29193DFDE7}" srcId="{496498CD-4DCC-467A-B54D-3E6F5A6FEDCE}" destId="{FDEEF0BB-ADEA-4E28-AF7A-33D9152BA123}" srcOrd="5" destOrd="0" parTransId="{53A61027-CD97-49EB-B7DE-74DB200F8D91}" sibTransId="{2A2679C1-E124-4307-9F8A-106A119E4278}"/>
    <dgm:cxn modelId="{81F13823-91E3-4E00-907B-25D30F934F86}" type="presOf" srcId="{FDEEF0BB-ADEA-4E28-AF7A-33D9152BA123}" destId="{1DC1E6A4-4813-4296-8948-D8FC98B5C9E5}" srcOrd="0" destOrd="0" presId="urn:microsoft.com/office/officeart/2005/8/layout/cycle6"/>
    <dgm:cxn modelId="{4502F03B-7980-4CB1-8C49-C1C690AF40CF}" type="presOf" srcId="{930C6624-B813-473E-AF4B-2206E538DF33}" destId="{D33D6510-2A10-4E62-9E0D-596472EC2D2C}" srcOrd="0" destOrd="0" presId="urn:microsoft.com/office/officeart/2005/8/layout/cycle6"/>
    <dgm:cxn modelId="{0562B341-5B65-4704-BD20-A9B74F56A4DB}" srcId="{496498CD-4DCC-467A-B54D-3E6F5A6FEDCE}" destId="{85018827-F9F9-4A4B-A9CF-2EC00ADDE1EF}" srcOrd="4" destOrd="0" parTransId="{4066B1C9-9CE4-4ADE-87FE-ED97931D7E87}" sibTransId="{F6A5723E-161C-43E8-8615-8B4278781BB2}"/>
    <dgm:cxn modelId="{E4D8BF4C-39ED-4EA1-A740-145FBC8B68CC}" srcId="{496498CD-4DCC-467A-B54D-3E6F5A6FEDCE}" destId="{02D04DA0-7C31-42AB-8246-E561BC0460C0}" srcOrd="3" destOrd="0" parTransId="{EA6FDF7E-E39A-46C6-A1B1-6A5F97299AEE}" sibTransId="{7AA250DB-E49C-4F98-8F3C-188853867DF3}"/>
    <dgm:cxn modelId="{6889256F-19D9-4E25-A475-F5EE2326D767}" srcId="{496498CD-4DCC-467A-B54D-3E6F5A6FEDCE}" destId="{930C6624-B813-473E-AF4B-2206E538DF33}" srcOrd="6" destOrd="0" parTransId="{5E38A389-4853-4340-B156-BA95AF6E0EAE}" sibTransId="{EEFB4653-36C3-457A-9A00-4D1E04EF791B}"/>
    <dgm:cxn modelId="{02505E53-5694-47E1-865A-FAC54CF1AB5D}" type="presOf" srcId="{7AA250DB-E49C-4F98-8F3C-188853867DF3}" destId="{6C548E5D-17D1-4751-A849-26C976B4123B}" srcOrd="0" destOrd="0" presId="urn:microsoft.com/office/officeart/2005/8/layout/cycle6"/>
    <dgm:cxn modelId="{37274D8C-6B3C-4E42-90BA-7B194D4F8C12}" type="presOf" srcId="{4BE0E9D6-2EFF-4DA1-934F-06DF740F483D}" destId="{B1189C37-640E-41D0-A1B4-BDF43DCEC116}" srcOrd="0" destOrd="0" presId="urn:microsoft.com/office/officeart/2005/8/layout/cycle6"/>
    <dgm:cxn modelId="{CCDA7C8D-67E2-4325-80A5-784795E7D5E4}" type="presOf" srcId="{0DA7B7C7-7A85-47F3-81DE-156B980F3310}" destId="{155480F2-4A21-4208-B35C-6C5242B8C706}" srcOrd="0" destOrd="0" presId="urn:microsoft.com/office/officeart/2005/8/layout/cycle6"/>
    <dgm:cxn modelId="{B4DD198E-FF91-4156-BBB9-C7F4F115ADBB}" type="presOf" srcId="{D07A4B53-3A00-470F-B7CD-7C544B501747}" destId="{E753F1B8-91B9-49D8-BF43-7550447132EE}" srcOrd="0" destOrd="0" presId="urn:microsoft.com/office/officeart/2005/8/layout/cycle6"/>
    <dgm:cxn modelId="{B5E63B9B-2E36-43E2-B0F7-81EBF086C611}" type="presOf" srcId="{02D04DA0-7C31-42AB-8246-E561BC0460C0}" destId="{A5FACE05-E86D-4177-A497-57E5E5F8BD3F}" srcOrd="0" destOrd="0" presId="urn:microsoft.com/office/officeart/2005/8/layout/cycle6"/>
    <dgm:cxn modelId="{3AEA6AA3-1450-4891-B833-78BE7BEBA964}" srcId="{496498CD-4DCC-467A-B54D-3E6F5A6FEDCE}" destId="{D07A4B53-3A00-470F-B7CD-7C544B501747}" srcOrd="2" destOrd="0" parTransId="{1B617C60-35DF-4E52-914F-DD5E9C643895}" sibTransId="{0DA7B7C7-7A85-47F3-81DE-156B980F3310}"/>
    <dgm:cxn modelId="{0B2822AE-2198-41C9-BC8D-7A03BE642AA5}" srcId="{496498CD-4DCC-467A-B54D-3E6F5A6FEDCE}" destId="{3DB3CF7A-7538-4129-A9E3-8EFE51EAC380}" srcOrd="1" destOrd="0" parTransId="{A87FCF9E-FC60-4FCF-8865-F9D1C419D346}" sibTransId="{4BE0E9D6-2EFF-4DA1-934F-06DF740F483D}"/>
    <dgm:cxn modelId="{EA503AB3-8C13-4D1E-9CAC-65152020EC78}" type="presOf" srcId="{A7E10094-9033-4881-8872-0F758654FB70}" destId="{484A06E9-73FF-4523-94C1-AAF32B7A857D}" srcOrd="0" destOrd="0" presId="urn:microsoft.com/office/officeart/2005/8/layout/cycle6"/>
    <dgm:cxn modelId="{0E3788C7-9497-41A8-A687-0E1ECBFC8C5C}" type="presOf" srcId="{496498CD-4DCC-467A-B54D-3E6F5A6FEDCE}" destId="{0338D0A9-CFDA-45F2-B678-3182D948348D}" srcOrd="0" destOrd="0" presId="urn:microsoft.com/office/officeart/2005/8/layout/cycle6"/>
    <dgm:cxn modelId="{C997F0CD-D210-4CFD-82F3-11260C2C95AD}" type="presOf" srcId="{3DB3CF7A-7538-4129-A9E3-8EFE51EAC380}" destId="{DA1E5497-5BBC-4986-970D-C08EF75B2C0C}" srcOrd="0" destOrd="0" presId="urn:microsoft.com/office/officeart/2005/8/layout/cycle6"/>
    <dgm:cxn modelId="{713DE1D6-7B8E-488E-AEA5-66B34B23E3AF}" type="presOf" srcId="{2A2679C1-E124-4307-9F8A-106A119E4278}" destId="{73D89B72-28F1-4B2D-8500-3E0D2247EF8C}" srcOrd="0" destOrd="0" presId="urn:microsoft.com/office/officeart/2005/8/layout/cycle6"/>
    <dgm:cxn modelId="{CA45BBDD-FBC4-435F-905C-4A94BA647A58}" type="presOf" srcId="{85018827-F9F9-4A4B-A9CF-2EC00ADDE1EF}" destId="{98563A80-297E-4FC9-A1C0-7A2879D6F46C}" srcOrd="0" destOrd="0" presId="urn:microsoft.com/office/officeart/2005/8/layout/cycle6"/>
    <dgm:cxn modelId="{F2040EE0-8281-4454-99E5-0E3E540C9115}" srcId="{496498CD-4DCC-467A-B54D-3E6F5A6FEDCE}" destId="{A7E10094-9033-4881-8872-0F758654FB70}" srcOrd="0" destOrd="0" parTransId="{4F1D41EB-7A3A-4615-9C80-5EAC3B661DF6}" sibTransId="{1E8B0D05-06E3-4E15-8162-9AFC4978F0EB}"/>
    <dgm:cxn modelId="{9CD43AED-BA95-45B6-9725-37C51DD75970}" type="presOf" srcId="{1E8B0D05-06E3-4E15-8162-9AFC4978F0EB}" destId="{50126579-D321-401D-AF7A-132D356A69F2}" srcOrd="0" destOrd="0" presId="urn:microsoft.com/office/officeart/2005/8/layout/cycle6"/>
    <dgm:cxn modelId="{119B9FF8-E782-4E63-93E3-D1507F82AAE2}" type="presOf" srcId="{EEFB4653-36C3-457A-9A00-4D1E04EF791B}" destId="{D35250BC-728E-4160-BFA4-6EBF849CDE3E}" srcOrd="0" destOrd="0" presId="urn:microsoft.com/office/officeart/2005/8/layout/cycle6"/>
    <dgm:cxn modelId="{13CFEBFD-E277-40A9-A7DC-18FF0E4A1FB3}" type="presOf" srcId="{F6A5723E-161C-43E8-8615-8B4278781BB2}" destId="{74B9C8B7-6261-4503-A5B9-E18A84F7F3C5}" srcOrd="0" destOrd="0" presId="urn:microsoft.com/office/officeart/2005/8/layout/cycle6"/>
    <dgm:cxn modelId="{CB8AF762-14BE-4027-9945-0841FB0DF6A1}" type="presParOf" srcId="{0338D0A9-CFDA-45F2-B678-3182D948348D}" destId="{484A06E9-73FF-4523-94C1-AAF32B7A857D}" srcOrd="0" destOrd="0" presId="urn:microsoft.com/office/officeart/2005/8/layout/cycle6"/>
    <dgm:cxn modelId="{8A44AF45-3D22-4902-88C9-94E164EFD308}" type="presParOf" srcId="{0338D0A9-CFDA-45F2-B678-3182D948348D}" destId="{CF6E4E5A-1573-4356-BFCD-F4A334BE1DDB}" srcOrd="1" destOrd="0" presId="urn:microsoft.com/office/officeart/2005/8/layout/cycle6"/>
    <dgm:cxn modelId="{8EA034F0-8CC2-422B-A74D-53545145ECF9}" type="presParOf" srcId="{0338D0A9-CFDA-45F2-B678-3182D948348D}" destId="{50126579-D321-401D-AF7A-132D356A69F2}" srcOrd="2" destOrd="0" presId="urn:microsoft.com/office/officeart/2005/8/layout/cycle6"/>
    <dgm:cxn modelId="{56455CCB-2B25-4561-A369-E71252370D1C}" type="presParOf" srcId="{0338D0A9-CFDA-45F2-B678-3182D948348D}" destId="{DA1E5497-5BBC-4986-970D-C08EF75B2C0C}" srcOrd="3" destOrd="0" presId="urn:microsoft.com/office/officeart/2005/8/layout/cycle6"/>
    <dgm:cxn modelId="{CCE3902A-121D-4E42-83D3-488DF70A5B8C}" type="presParOf" srcId="{0338D0A9-CFDA-45F2-B678-3182D948348D}" destId="{E4BEA4E9-F52F-4B62-AEED-E3AB2177F715}" srcOrd="4" destOrd="0" presId="urn:microsoft.com/office/officeart/2005/8/layout/cycle6"/>
    <dgm:cxn modelId="{8DDEB244-0282-447E-A13A-52CD622A8E0C}" type="presParOf" srcId="{0338D0A9-CFDA-45F2-B678-3182D948348D}" destId="{B1189C37-640E-41D0-A1B4-BDF43DCEC116}" srcOrd="5" destOrd="0" presId="urn:microsoft.com/office/officeart/2005/8/layout/cycle6"/>
    <dgm:cxn modelId="{D2290938-B821-4A4C-A649-87C62D32A5C9}" type="presParOf" srcId="{0338D0A9-CFDA-45F2-B678-3182D948348D}" destId="{E753F1B8-91B9-49D8-BF43-7550447132EE}" srcOrd="6" destOrd="0" presId="urn:microsoft.com/office/officeart/2005/8/layout/cycle6"/>
    <dgm:cxn modelId="{F59277D7-59CB-4A57-9402-04DDE02086DD}" type="presParOf" srcId="{0338D0A9-CFDA-45F2-B678-3182D948348D}" destId="{1C3A58E0-EA0F-4F7E-8C1E-84D4B2695946}" srcOrd="7" destOrd="0" presId="urn:microsoft.com/office/officeart/2005/8/layout/cycle6"/>
    <dgm:cxn modelId="{7C9127B1-EC77-4625-BB4D-14D509542908}" type="presParOf" srcId="{0338D0A9-CFDA-45F2-B678-3182D948348D}" destId="{155480F2-4A21-4208-B35C-6C5242B8C706}" srcOrd="8" destOrd="0" presId="urn:microsoft.com/office/officeart/2005/8/layout/cycle6"/>
    <dgm:cxn modelId="{3511066F-99A9-4D4A-8FEF-83B58EBF98EB}" type="presParOf" srcId="{0338D0A9-CFDA-45F2-B678-3182D948348D}" destId="{A5FACE05-E86D-4177-A497-57E5E5F8BD3F}" srcOrd="9" destOrd="0" presId="urn:microsoft.com/office/officeart/2005/8/layout/cycle6"/>
    <dgm:cxn modelId="{78BD1194-18A4-4110-A1E3-7052ABB9C94F}" type="presParOf" srcId="{0338D0A9-CFDA-45F2-B678-3182D948348D}" destId="{5EF1269E-20A9-41E7-B9C6-87A8BB01F2E3}" srcOrd="10" destOrd="0" presId="urn:microsoft.com/office/officeart/2005/8/layout/cycle6"/>
    <dgm:cxn modelId="{BF960EE8-ECC5-4BB6-8E59-447A81F3E987}" type="presParOf" srcId="{0338D0A9-CFDA-45F2-B678-3182D948348D}" destId="{6C548E5D-17D1-4751-A849-26C976B4123B}" srcOrd="11" destOrd="0" presId="urn:microsoft.com/office/officeart/2005/8/layout/cycle6"/>
    <dgm:cxn modelId="{DC72CA8E-9013-4E85-A4E0-A7887EF07FFA}" type="presParOf" srcId="{0338D0A9-CFDA-45F2-B678-3182D948348D}" destId="{98563A80-297E-4FC9-A1C0-7A2879D6F46C}" srcOrd="12" destOrd="0" presId="urn:microsoft.com/office/officeart/2005/8/layout/cycle6"/>
    <dgm:cxn modelId="{D4DD5CFA-A744-47FD-9ED2-16B9F1A8512E}" type="presParOf" srcId="{0338D0A9-CFDA-45F2-B678-3182D948348D}" destId="{E090971C-AA79-47ED-A210-FCA2A21660FA}" srcOrd="13" destOrd="0" presId="urn:microsoft.com/office/officeart/2005/8/layout/cycle6"/>
    <dgm:cxn modelId="{0CF35812-6922-4E53-9185-D198FD6A7183}" type="presParOf" srcId="{0338D0A9-CFDA-45F2-B678-3182D948348D}" destId="{74B9C8B7-6261-4503-A5B9-E18A84F7F3C5}" srcOrd="14" destOrd="0" presId="urn:microsoft.com/office/officeart/2005/8/layout/cycle6"/>
    <dgm:cxn modelId="{2E13B6A9-3011-4CAC-B706-F608E2B95A53}" type="presParOf" srcId="{0338D0A9-CFDA-45F2-B678-3182D948348D}" destId="{1DC1E6A4-4813-4296-8948-D8FC98B5C9E5}" srcOrd="15" destOrd="0" presId="urn:microsoft.com/office/officeart/2005/8/layout/cycle6"/>
    <dgm:cxn modelId="{AB8E1A86-20AF-44CE-8968-1B083FB2565F}" type="presParOf" srcId="{0338D0A9-CFDA-45F2-B678-3182D948348D}" destId="{80E0C608-FCD2-4535-9AEC-A7AF6C0ED1B3}" srcOrd="16" destOrd="0" presId="urn:microsoft.com/office/officeart/2005/8/layout/cycle6"/>
    <dgm:cxn modelId="{6132AE95-E6E8-451D-9EDA-DF28590239AC}" type="presParOf" srcId="{0338D0A9-CFDA-45F2-B678-3182D948348D}" destId="{73D89B72-28F1-4B2D-8500-3E0D2247EF8C}" srcOrd="17" destOrd="0" presId="urn:microsoft.com/office/officeart/2005/8/layout/cycle6"/>
    <dgm:cxn modelId="{D31E6144-6CE6-4663-A1C7-D97EFDBBE450}" type="presParOf" srcId="{0338D0A9-CFDA-45F2-B678-3182D948348D}" destId="{D33D6510-2A10-4E62-9E0D-596472EC2D2C}" srcOrd="18" destOrd="0" presId="urn:microsoft.com/office/officeart/2005/8/layout/cycle6"/>
    <dgm:cxn modelId="{56C07053-261D-4CF3-B294-20D3E4031499}" type="presParOf" srcId="{0338D0A9-CFDA-45F2-B678-3182D948348D}" destId="{E1191F73-F704-4E24-89DD-49D56ACBC873}" srcOrd="19" destOrd="0" presId="urn:microsoft.com/office/officeart/2005/8/layout/cycle6"/>
    <dgm:cxn modelId="{32F9A8A5-428D-4206-87DC-6AF955995BDF}" type="presParOf" srcId="{0338D0A9-CFDA-45F2-B678-3182D948348D}" destId="{D35250BC-728E-4160-BFA4-6EBF849CDE3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A06E9-73FF-4523-94C1-AAF32B7A857D}">
      <dsp:nvSpPr>
        <dsp:cNvPr id="0" name=""/>
        <dsp:cNvSpPr/>
      </dsp:nvSpPr>
      <dsp:spPr>
        <a:xfrm>
          <a:off x="2101764" y="-91635"/>
          <a:ext cx="1195582" cy="777128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>
              <a:solidFill>
                <a:srgbClr val="6A3626"/>
              </a:solidFill>
              <a:latin typeface="Arial  "/>
            </a:rPr>
            <a:t>Roadshow e Teatro</a:t>
          </a:r>
          <a:endParaRPr lang="en-US" sz="1200" b="1" kern="1200" dirty="0">
            <a:solidFill>
              <a:srgbClr val="6A3626"/>
            </a:solidFill>
            <a:latin typeface="Arial  "/>
          </a:endParaRPr>
        </a:p>
      </dsp:txBody>
      <dsp:txXfrm>
        <a:off x="2139700" y="-53699"/>
        <a:ext cx="1119710" cy="701256"/>
      </dsp:txXfrm>
    </dsp:sp>
    <dsp:sp modelId="{50126579-D321-401D-AF7A-132D356A69F2}">
      <dsp:nvSpPr>
        <dsp:cNvPr id="0" name=""/>
        <dsp:cNvSpPr/>
      </dsp:nvSpPr>
      <dsp:spPr>
        <a:xfrm>
          <a:off x="1015670" y="300304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2286217" y="108703"/>
              </a:moveTo>
              <a:arcTo wR="1689909" hR="1689909" stAng="17439754" swAng="970326"/>
            </a:path>
          </a:pathLst>
        </a:custGeom>
        <a:noFill/>
        <a:ln w="635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E5497-5BBC-4986-970D-C08EF75B2C0C}">
      <dsp:nvSpPr>
        <dsp:cNvPr id="0" name=""/>
        <dsp:cNvSpPr/>
      </dsp:nvSpPr>
      <dsp:spPr>
        <a:xfrm>
          <a:off x="3494470" y="640576"/>
          <a:ext cx="1195582" cy="777128"/>
        </a:xfrm>
        <a:prstGeom prst="roundRect">
          <a:avLst/>
        </a:prstGeom>
        <a:solidFill>
          <a:schemeClr val="accent2">
            <a:shade val="80000"/>
            <a:hueOff val="-17678"/>
            <a:satOff val="-2640"/>
            <a:lumOff val="4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>
              <a:solidFill>
                <a:srgbClr val="6A3626"/>
              </a:solidFill>
              <a:latin typeface="Arial  "/>
            </a:rPr>
            <a:t>Workshops e interação usando vídeos</a:t>
          </a:r>
          <a:endParaRPr lang="en-US" sz="1200" b="1" kern="1200" dirty="0">
            <a:solidFill>
              <a:srgbClr val="6A3626"/>
            </a:solidFill>
            <a:latin typeface="Arial  "/>
          </a:endParaRPr>
        </a:p>
      </dsp:txBody>
      <dsp:txXfrm>
        <a:off x="3532406" y="678512"/>
        <a:ext cx="1119710" cy="701256"/>
      </dsp:txXfrm>
    </dsp:sp>
    <dsp:sp modelId="{B1189C37-640E-41D0-A1B4-BDF43DCEC116}">
      <dsp:nvSpPr>
        <dsp:cNvPr id="0" name=""/>
        <dsp:cNvSpPr/>
      </dsp:nvSpPr>
      <dsp:spPr>
        <a:xfrm>
          <a:off x="1006670" y="288668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3285894" y="1134367"/>
              </a:moveTo>
              <a:arcTo wR="1689909" hR="1689909" stAng="20448457" swAng="1131379"/>
            </a:path>
          </a:pathLst>
        </a:custGeom>
        <a:noFill/>
        <a:ln w="6350" cap="flat" cmpd="sng" algn="ctr">
          <a:solidFill>
            <a:schemeClr val="accent2">
              <a:shade val="90000"/>
              <a:hueOff val="-17725"/>
              <a:satOff val="-2593"/>
              <a:lumOff val="433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3F1B8-91B9-49D8-BF43-7550447132EE}">
      <dsp:nvSpPr>
        <dsp:cNvPr id="0" name=""/>
        <dsp:cNvSpPr/>
      </dsp:nvSpPr>
      <dsp:spPr>
        <a:xfrm>
          <a:off x="3746369" y="1974314"/>
          <a:ext cx="1195582" cy="777128"/>
        </a:xfrm>
        <a:prstGeom prst="roundRect">
          <a:avLst/>
        </a:prstGeom>
        <a:solidFill>
          <a:schemeClr val="accent2">
            <a:shade val="80000"/>
            <a:hueOff val="-35356"/>
            <a:satOff val="-5279"/>
            <a:lumOff val="94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>
              <a:solidFill>
                <a:srgbClr val="6A3626"/>
              </a:solidFill>
              <a:latin typeface="Arial  "/>
            </a:rPr>
            <a:t>Visitas Porta a porta </a:t>
          </a:r>
        </a:p>
      </dsp:txBody>
      <dsp:txXfrm>
        <a:off x="3784305" y="2012250"/>
        <a:ext cx="1119710" cy="701256"/>
      </dsp:txXfrm>
    </dsp:sp>
    <dsp:sp modelId="{155480F2-4A21-4208-B35C-6C5242B8C706}">
      <dsp:nvSpPr>
        <dsp:cNvPr id="0" name=""/>
        <dsp:cNvSpPr/>
      </dsp:nvSpPr>
      <dsp:spPr>
        <a:xfrm>
          <a:off x="1006711" y="296928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3194917" y="2458509"/>
              </a:moveTo>
              <a:arcTo wR="1689909" hR="1689909" stAng="1623191" swAng="896517"/>
            </a:path>
          </a:pathLst>
        </a:custGeom>
        <a:noFill/>
        <a:ln w="6350" cap="flat" cmpd="sng" algn="ctr">
          <a:solidFill>
            <a:schemeClr val="accent2">
              <a:shade val="90000"/>
              <a:hueOff val="-35451"/>
              <a:satOff val="-5185"/>
              <a:lumOff val="867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ACE05-E86D-4177-A497-57E5E5F8BD3F}">
      <dsp:nvSpPr>
        <dsp:cNvPr id="0" name=""/>
        <dsp:cNvSpPr/>
      </dsp:nvSpPr>
      <dsp:spPr>
        <a:xfrm>
          <a:off x="2832054" y="3120829"/>
          <a:ext cx="1195582" cy="777128"/>
        </a:xfrm>
        <a:prstGeom prst="roundRect">
          <a:avLst/>
        </a:prstGeom>
        <a:solidFill>
          <a:schemeClr val="accent2">
            <a:shade val="80000"/>
            <a:hueOff val="-53034"/>
            <a:satOff val="-7919"/>
            <a:lumOff val="14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>
              <a:solidFill>
                <a:srgbClr val="6A3626"/>
              </a:solidFill>
              <a:latin typeface="Arial  "/>
            </a:rPr>
            <a:t>Spots Radiofónicos e videos TV</a:t>
          </a:r>
        </a:p>
      </dsp:txBody>
      <dsp:txXfrm>
        <a:off x="2869990" y="3158765"/>
        <a:ext cx="1119710" cy="701256"/>
      </dsp:txXfrm>
    </dsp:sp>
    <dsp:sp modelId="{6C548E5D-17D1-4751-A849-26C976B4123B}">
      <dsp:nvSpPr>
        <dsp:cNvPr id="0" name=""/>
        <dsp:cNvSpPr/>
      </dsp:nvSpPr>
      <dsp:spPr>
        <a:xfrm>
          <a:off x="1006711" y="296928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1822642" y="3374598"/>
              </a:moveTo>
              <a:arcTo wR="1689909" hR="1689909" stAng="5129706" swAng="540588"/>
            </a:path>
          </a:pathLst>
        </a:custGeom>
        <a:noFill/>
        <a:ln w="6350" cap="flat" cmpd="sng" algn="ctr">
          <a:solidFill>
            <a:schemeClr val="accent2">
              <a:shade val="90000"/>
              <a:hueOff val="-53176"/>
              <a:satOff val="-7778"/>
              <a:lumOff val="130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63A80-297E-4FC9-A1C0-7A2879D6F46C}">
      <dsp:nvSpPr>
        <dsp:cNvPr id="0" name=""/>
        <dsp:cNvSpPr/>
      </dsp:nvSpPr>
      <dsp:spPr>
        <a:xfrm>
          <a:off x="1365605" y="3120829"/>
          <a:ext cx="1195582" cy="777128"/>
        </a:xfrm>
        <a:prstGeom prst="roundRect">
          <a:avLst/>
        </a:prstGeom>
        <a:solidFill>
          <a:schemeClr val="accent2">
            <a:shade val="80000"/>
            <a:hueOff val="-70712"/>
            <a:satOff val="-10559"/>
            <a:lumOff val="189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rgbClr val="6A3626"/>
              </a:solidFill>
              <a:latin typeface="Arial  "/>
            </a:rPr>
            <a:t>Distribuicao</a:t>
          </a:r>
          <a:r>
            <a:rPr lang="en-US" sz="1200" b="1" kern="1200" dirty="0">
              <a:solidFill>
                <a:srgbClr val="6A3626"/>
              </a:solidFill>
              <a:latin typeface="Arial  "/>
            </a:rPr>
            <a:t> de </a:t>
          </a:r>
          <a:r>
            <a:rPr lang="en-US" sz="1200" b="1" kern="1200" dirty="0" err="1">
              <a:solidFill>
                <a:srgbClr val="6A3626"/>
              </a:solidFill>
              <a:latin typeface="Arial  "/>
            </a:rPr>
            <a:t>materiais</a:t>
          </a:r>
          <a:r>
            <a:rPr lang="en-US" sz="1200" b="1" kern="1200" dirty="0">
              <a:solidFill>
                <a:srgbClr val="6A3626"/>
              </a:solidFill>
              <a:latin typeface="Arial  "/>
            </a:rPr>
            <a:t> IEC</a:t>
          </a:r>
        </a:p>
      </dsp:txBody>
      <dsp:txXfrm>
        <a:off x="1403541" y="3158765"/>
        <a:ext cx="1119710" cy="701256"/>
      </dsp:txXfrm>
    </dsp:sp>
    <dsp:sp modelId="{74B9C8B7-6261-4503-A5B9-E18A84F7F3C5}">
      <dsp:nvSpPr>
        <dsp:cNvPr id="0" name=""/>
        <dsp:cNvSpPr/>
      </dsp:nvSpPr>
      <dsp:spPr>
        <a:xfrm>
          <a:off x="1006711" y="296928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433965" y="2820573"/>
              </a:moveTo>
              <a:arcTo wR="1689909" hR="1689909" stAng="8280292" swAng="896517"/>
            </a:path>
          </a:pathLst>
        </a:custGeom>
        <a:noFill/>
        <a:ln w="6350" cap="flat" cmpd="sng" algn="ctr">
          <a:solidFill>
            <a:schemeClr val="accent2">
              <a:shade val="90000"/>
              <a:hueOff val="-70901"/>
              <a:satOff val="-10370"/>
              <a:lumOff val="173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1E6A4-4813-4296-8948-D8FC98B5C9E5}">
      <dsp:nvSpPr>
        <dsp:cNvPr id="0" name=""/>
        <dsp:cNvSpPr/>
      </dsp:nvSpPr>
      <dsp:spPr>
        <a:xfrm>
          <a:off x="451289" y="1974314"/>
          <a:ext cx="1195582" cy="777128"/>
        </a:xfrm>
        <a:prstGeom prst="roundRect">
          <a:avLst/>
        </a:prstGeom>
        <a:solidFill>
          <a:schemeClr val="accent2">
            <a:shade val="80000"/>
            <a:hueOff val="-88390"/>
            <a:satOff val="-13198"/>
            <a:lumOff val="236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rgbClr val="6A3626"/>
              </a:solidFill>
              <a:latin typeface="Arial  "/>
            </a:rPr>
            <a:t>Celebracao</a:t>
          </a:r>
          <a:r>
            <a:rPr lang="en-US" sz="1200" b="1" kern="1200" dirty="0">
              <a:solidFill>
                <a:srgbClr val="6A3626"/>
              </a:solidFill>
              <a:latin typeface="Arial  "/>
            </a:rPr>
            <a:t> de </a:t>
          </a:r>
          <a:r>
            <a:rPr lang="en-US" sz="1200" b="1" kern="1200" dirty="0" err="1">
              <a:solidFill>
                <a:srgbClr val="6A3626"/>
              </a:solidFill>
              <a:latin typeface="Arial  "/>
            </a:rPr>
            <a:t>Namirukus</a:t>
          </a:r>
          <a:endParaRPr lang="en-US" sz="1200" b="1" kern="1200" dirty="0">
            <a:solidFill>
              <a:srgbClr val="6A3626"/>
            </a:solidFill>
            <a:latin typeface="Arial  "/>
          </a:endParaRPr>
        </a:p>
      </dsp:txBody>
      <dsp:txXfrm>
        <a:off x="489225" y="2012250"/>
        <a:ext cx="1119710" cy="701256"/>
      </dsp:txXfrm>
    </dsp:sp>
    <dsp:sp modelId="{73D89B72-28F1-4B2D-8500-3E0D2247EF8C}">
      <dsp:nvSpPr>
        <dsp:cNvPr id="0" name=""/>
        <dsp:cNvSpPr/>
      </dsp:nvSpPr>
      <dsp:spPr>
        <a:xfrm>
          <a:off x="1005494" y="349722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1490" y="1618949"/>
              </a:moveTo>
              <a:arcTo wR="1689909" hR="1689909" stAng="10944395" swAng="1131183"/>
            </a:path>
          </a:pathLst>
        </a:custGeom>
        <a:noFill/>
        <a:ln w="6350" cap="flat" cmpd="sng" algn="ctr">
          <a:solidFill>
            <a:schemeClr val="accent2">
              <a:shade val="90000"/>
              <a:hueOff val="-88626"/>
              <a:satOff val="-12962"/>
              <a:lumOff val="216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D6510-2A10-4E62-9E0D-596472EC2D2C}">
      <dsp:nvSpPr>
        <dsp:cNvPr id="0" name=""/>
        <dsp:cNvSpPr/>
      </dsp:nvSpPr>
      <dsp:spPr>
        <a:xfrm>
          <a:off x="724982" y="644492"/>
          <a:ext cx="1195582" cy="777128"/>
        </a:xfrm>
        <a:prstGeom prst="roundRect">
          <a:avLst/>
        </a:prstGeom>
        <a:solidFill>
          <a:schemeClr val="accent2">
            <a:shade val="80000"/>
            <a:hueOff val="-106068"/>
            <a:satOff val="-15838"/>
            <a:lumOff val="28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>
              <a:solidFill>
                <a:srgbClr val="6A3626"/>
              </a:solidFill>
              <a:latin typeface="Arial  "/>
            </a:rPr>
            <a:t>Monitoria e avaliação</a:t>
          </a:r>
          <a:endParaRPr lang="en-US" sz="1200" b="1" kern="1200" dirty="0">
            <a:solidFill>
              <a:srgbClr val="6A3626"/>
            </a:solidFill>
            <a:latin typeface="Arial  "/>
          </a:endParaRPr>
        </a:p>
      </dsp:txBody>
      <dsp:txXfrm>
        <a:off x="762918" y="682428"/>
        <a:ext cx="1119710" cy="701256"/>
      </dsp:txXfrm>
    </dsp:sp>
    <dsp:sp modelId="{D35250BC-728E-4160-BFA4-6EBF849CDE3E}">
      <dsp:nvSpPr>
        <dsp:cNvPr id="0" name=""/>
        <dsp:cNvSpPr/>
      </dsp:nvSpPr>
      <dsp:spPr>
        <a:xfrm>
          <a:off x="1065597" y="273511"/>
          <a:ext cx="3379819" cy="3379819"/>
        </a:xfrm>
        <a:custGeom>
          <a:avLst/>
          <a:gdLst/>
          <a:ahLst/>
          <a:cxnLst/>
          <a:rect l="0" t="0" r="0" b="0"/>
          <a:pathLst>
            <a:path>
              <a:moveTo>
                <a:pt x="637056" y="368056"/>
              </a:moveTo>
              <a:arcTo wR="1689909" hR="1689909" stAng="13887765" swAng="937184"/>
            </a:path>
          </a:pathLst>
        </a:custGeom>
        <a:noFill/>
        <a:ln w="6350" cap="flat" cmpd="sng" algn="ctr">
          <a:solidFill>
            <a:schemeClr val="accent2">
              <a:shade val="90000"/>
              <a:hueOff val="-106352"/>
              <a:satOff val="-15555"/>
              <a:lumOff val="260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4B06-9063-0840-BC36-4B42753AAD20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38872-AE06-6443-8E1D-70A7E92847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08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C9E53-BEA8-7942-8F1C-C855B76B437F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DA02F-C6BD-E248-A072-32902F249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1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4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4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DA02F-C6BD-E248-A072-32902F2499F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5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266536" y="229539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Indice">
    <p:bg>
      <p:bgPr>
        <a:solidFill>
          <a:srgbClr val="44C8F5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16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9B2C36-3130-204C-A8A7-003419C33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3" r="3326" b="10788"/>
          <a:stretch/>
        </p:blipFill>
        <p:spPr>
          <a:xfrm>
            <a:off x="-1" y="873355"/>
            <a:ext cx="9144001" cy="4270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6F4C0-FEAF-A54A-ABD8-FBFDE2E54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762" y="4547668"/>
            <a:ext cx="1174474" cy="458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5A298-5477-1A4A-9CAF-C9D1A7E65E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52" y="233116"/>
            <a:ext cx="3845397" cy="15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6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dice">
    <p:bg>
      <p:bgPr>
        <a:solidFill>
          <a:srgbClr val="44C8F5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48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eparador #1">
    <p:bg>
      <p:bgPr>
        <a:solidFill>
          <a:srgbClr val="51B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CD694E-7E76-DF47-B4FF-1967FB729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484"/>
          <a:stretch/>
        </p:blipFill>
        <p:spPr>
          <a:xfrm>
            <a:off x="0" y="0"/>
            <a:ext cx="9144000" cy="54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30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eparador #2">
    <p:bg>
      <p:bgPr>
        <a:solidFill>
          <a:srgbClr val="622E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AE49D2-7FFA-DE4B-8D3F-90592F3E2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53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Texto - 1 coluna com image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0BA0-C301-0846-9EBA-AC5B63400D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67942"/>
            <a:ext cx="3701907" cy="253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875" b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noProof="0"/>
              <a:t>Título do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4A5E-4BFF-864C-886F-991D9E538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811350"/>
            <a:ext cx="3701907" cy="2449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lang="en-US" sz="825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fringilla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Integer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vulputate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Etiam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malesuada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Vestibulum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lacinia.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volutpat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pulvinar semper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Maecenas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maximus.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facilisi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Cras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diam, fermentum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EA94F-23AB-964A-873B-6DC627E8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9250" y="4304315"/>
            <a:ext cx="3086100" cy="170036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PT"/>
              <a:t>Créditos e/ou </a:t>
            </a:r>
            <a:r>
              <a:rPr lang="pt-PT" noProof="0"/>
              <a:t>legenda</a:t>
            </a:r>
            <a:r>
              <a:rPr lang="pt-PT"/>
              <a:t> da imagem (quando aplicável)</a:t>
            </a:r>
            <a:endParaRPr lang="pt-P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10EFEA-64F6-F444-B0A8-2A593344AB58}"/>
              </a:ext>
            </a:extLst>
          </p:cNvPr>
          <p:cNvSpPr/>
          <p:nvPr userDrawn="1"/>
        </p:nvSpPr>
        <p:spPr>
          <a:xfrm>
            <a:off x="4423024" y="1811350"/>
            <a:ext cx="4092326" cy="2449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FF6E99-0D85-1145-B608-685861166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884" y="2842275"/>
            <a:ext cx="478133" cy="38800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31794EA-4D3F-EE45-819F-0D3CC3CD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F527E7-F74B-6D4F-A3C9-9E0B434CEABC}"/>
              </a:ext>
            </a:extLst>
          </p:cNvPr>
          <p:cNvCxnSpPr>
            <a:cxnSpLocks/>
          </p:cNvCxnSpPr>
          <p:nvPr userDrawn="1"/>
        </p:nvCxnSpPr>
        <p:spPr>
          <a:xfrm>
            <a:off x="628650" y="553696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ABE26F-C60D-EA4A-A351-8E04E203FD1C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9B6312BF-E36F-2248-A443-766E09D1D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Texto - 3 coluna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0BA0-C301-0846-9EBA-AC5B63400D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67942"/>
            <a:ext cx="3701907" cy="253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875" b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noProof="0"/>
              <a:t>Título do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4A5E-4BFF-864C-886F-991D9E538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811350"/>
            <a:ext cx="7886700" cy="2449857"/>
          </a:xfrm>
          <a:prstGeom prst="rect">
            <a:avLst/>
          </a:prstGeom>
        </p:spPr>
        <p:txBody>
          <a:bodyPr numCol="3" spcCol="180000">
            <a:normAutofit/>
          </a:bodyPr>
          <a:lstStyle>
            <a:lvl1pPr marL="0" indent="0" algn="just">
              <a:lnSpc>
                <a:spcPct val="150000"/>
              </a:lnSpc>
              <a:buNone/>
              <a:defRPr lang="en-US" sz="825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Fusce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dolor. Ut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lobortis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molestie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libero,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diam non,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vulputate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Cras convallis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Phasellus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auctor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gravida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augue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suscipit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Phasellus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venenatis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felis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Cras convallis ex vitae mi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laoreet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turpis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rhoncus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Duis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Phasellus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pharetra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facilisis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Class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aptent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taciti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sociosqu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litora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torquent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conubia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nostra, 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inceptos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himenaeos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potenti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maximus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purus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suscipit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a. 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Morbi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lacus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Phasellus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dolor. Nam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 lorem vel,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feugiat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dignissim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varius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ipsum,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Quisque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elementum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vestibulum.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Praesent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vestibulum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suscipit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ipsum.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facilisis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Quisque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Vestibulum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laoreet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Fusce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dolor. Ut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lobortis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ullamcorper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molestie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libero,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diam non.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F527E7-F74B-6D4F-A3C9-9E0B434CEABC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5B3910-B3CB-8443-8F64-DCAE94446861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826826D-A857-F94E-9082-7C163F08F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E9E1FD-E903-7749-B85E-63B9F31F9E0E}"/>
              </a:ext>
            </a:extLst>
          </p:cNvPr>
          <p:cNvSpPr txBox="1"/>
          <p:nvPr userDrawn="1"/>
        </p:nvSpPr>
        <p:spPr>
          <a:xfrm>
            <a:off x="565078" y="265617"/>
            <a:ext cx="6180365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da 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 noProof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1D0AE22-9741-E84C-882D-2DD33A7E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02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o - 1 coluna com image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5A94D34-507D-8D40-AF64-038D82B8AC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67942"/>
            <a:ext cx="3701907" cy="253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875" b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noProof="0"/>
              <a:t>Título do Slide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97C784-9861-4D43-82A5-2C45CACCA702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728DD6A-E283-764D-ABAD-AC8BD4A73CB1}"/>
              </a:ext>
            </a:extLst>
          </p:cNvPr>
          <p:cNvSpPr/>
          <p:nvPr userDrawn="1"/>
        </p:nvSpPr>
        <p:spPr>
          <a:xfrm>
            <a:off x="628651" y="1819565"/>
            <a:ext cx="4073978" cy="2441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0B50651-9ECE-904A-A60F-8038B89FD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101" y="2742992"/>
            <a:ext cx="478133" cy="388006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24C75D8E-DFB2-B449-8D4C-156CAE65B5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3443" y="1811350"/>
            <a:ext cx="3701907" cy="2449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lang="en-US" sz="825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fringilla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Integer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vulputate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Etiam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malesuada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Vestibulum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lacinia.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volutpat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pulvinar semper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Maecenas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maximus.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facilisi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Cras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diam, fermentum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CB95E2-25A2-8349-9221-1161C780716C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34D3568-2D8A-864D-BF41-2714E20550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A8D7C8-9866-C347-8420-F95E10DD1511}"/>
              </a:ext>
            </a:extLst>
          </p:cNvPr>
          <p:cNvSpPr txBox="1"/>
          <p:nvPr userDrawn="1"/>
        </p:nvSpPr>
        <p:spPr>
          <a:xfrm>
            <a:off x="565078" y="265617"/>
            <a:ext cx="6180365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da 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 noProof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B123691D-A669-FC47-83EB-70A8C546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15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aleri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10EFEA-64F6-F444-B0A8-2A593344AB58}"/>
              </a:ext>
            </a:extLst>
          </p:cNvPr>
          <p:cNvSpPr/>
          <p:nvPr userDrawn="1"/>
        </p:nvSpPr>
        <p:spPr>
          <a:xfrm>
            <a:off x="6634341" y="798507"/>
            <a:ext cx="1881010" cy="3801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0B033-2CB4-8A40-B005-7006449F16DB}"/>
              </a:ext>
            </a:extLst>
          </p:cNvPr>
          <p:cNvSpPr/>
          <p:nvPr userDrawn="1"/>
        </p:nvSpPr>
        <p:spPr>
          <a:xfrm>
            <a:off x="4676601" y="2978524"/>
            <a:ext cx="1881010" cy="18775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442C1C-C9CB-C84C-86D9-36C89FC82620}"/>
              </a:ext>
            </a:extLst>
          </p:cNvPr>
          <p:cNvSpPr/>
          <p:nvPr userDrawn="1"/>
        </p:nvSpPr>
        <p:spPr>
          <a:xfrm>
            <a:off x="4676601" y="810544"/>
            <a:ext cx="1881010" cy="2089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527353-C321-2C48-85FF-376BCEE0AAC2}"/>
              </a:ext>
            </a:extLst>
          </p:cNvPr>
          <p:cNvSpPr/>
          <p:nvPr userDrawn="1"/>
        </p:nvSpPr>
        <p:spPr>
          <a:xfrm>
            <a:off x="628651" y="2978524"/>
            <a:ext cx="3967115" cy="1877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F34E0F-AF09-D54C-817A-DF27B9EB129A}"/>
              </a:ext>
            </a:extLst>
          </p:cNvPr>
          <p:cNvSpPr/>
          <p:nvPr userDrawn="1"/>
        </p:nvSpPr>
        <p:spPr>
          <a:xfrm>
            <a:off x="2714756" y="810544"/>
            <a:ext cx="1881010" cy="2089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823777-5773-3C4A-97F9-89B0D8CA7E74}"/>
              </a:ext>
            </a:extLst>
          </p:cNvPr>
          <p:cNvSpPr/>
          <p:nvPr userDrawn="1"/>
        </p:nvSpPr>
        <p:spPr>
          <a:xfrm>
            <a:off x="628651" y="810544"/>
            <a:ext cx="2005271" cy="2089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F1FD83-D81B-7142-89FB-D824F3A74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778" y="2706305"/>
            <a:ext cx="478133" cy="3880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6A4025-AA47-B04C-A633-FFB036B1E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038" y="1665249"/>
            <a:ext cx="478133" cy="3880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7F7BA2-6D1C-C549-8C7A-7E490A88C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038" y="3829403"/>
            <a:ext cx="478133" cy="3880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4652B0-A616-3C41-92B1-9721DEFC6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89" y="3829402"/>
            <a:ext cx="478133" cy="3880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DDD480-F47D-6E4E-A3D0-3F95A5284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194" y="1661423"/>
            <a:ext cx="478133" cy="38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D3031B-27F0-A94E-816E-5B6935E63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220" y="1661423"/>
            <a:ext cx="478133" cy="38800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041E3C-495B-5842-A0D0-11E7FEB49508}"/>
              </a:ext>
            </a:extLst>
          </p:cNvPr>
          <p:cNvSpPr txBox="1"/>
          <p:nvPr userDrawn="1"/>
        </p:nvSpPr>
        <p:spPr>
          <a:xfrm>
            <a:off x="565079" y="265617"/>
            <a:ext cx="4953979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pt-PT" sz="975" b="1" kern="1200" spc="0" baseline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  <a:endParaRPr lang="pt-PT" sz="900" kern="1200" spc="0" baseline="0" dirty="0">
              <a:solidFill>
                <a:srgbClr val="51BA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74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aleria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10EFEA-64F6-F444-B0A8-2A593344AB58}"/>
              </a:ext>
            </a:extLst>
          </p:cNvPr>
          <p:cNvSpPr/>
          <p:nvPr userDrawn="1"/>
        </p:nvSpPr>
        <p:spPr>
          <a:xfrm>
            <a:off x="4637314" y="798507"/>
            <a:ext cx="3943350" cy="3801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F1FD83-D81B-7142-89FB-D824F3A74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922" y="2377747"/>
            <a:ext cx="478133" cy="38800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041E3C-495B-5842-A0D0-11E7FEB49508}"/>
              </a:ext>
            </a:extLst>
          </p:cNvPr>
          <p:cNvSpPr txBox="1"/>
          <p:nvPr userDrawn="1"/>
        </p:nvSpPr>
        <p:spPr>
          <a:xfrm>
            <a:off x="565078" y="265617"/>
            <a:ext cx="6180365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75" b="1" kern="1200" spc="0" baseline="0" dirty="0" err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n-US" sz="975" b="1" kern="1200" spc="0" baseline="0" dirty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975" b="1" kern="1200" spc="0" baseline="0" dirty="0" err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endParaRPr lang="en-US" sz="975" b="1" kern="1200" spc="0" baseline="0" dirty="0">
              <a:solidFill>
                <a:srgbClr val="44C8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kern="1200" spc="0" baseline="0" dirty="0" err="1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n-US" sz="900" kern="1200" spc="0" baseline="0" dirty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70556B-4DC6-D340-93AE-B4A32F283415}"/>
              </a:ext>
            </a:extLst>
          </p:cNvPr>
          <p:cNvSpPr/>
          <p:nvPr userDrawn="1"/>
        </p:nvSpPr>
        <p:spPr>
          <a:xfrm>
            <a:off x="622226" y="798507"/>
            <a:ext cx="3943350" cy="3801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C16A42-087F-8146-AAA7-E2946AC79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835" y="2401260"/>
            <a:ext cx="478133" cy="3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 bwMode="black">
          <a:xfrm>
            <a:off x="539750" y="484188"/>
            <a:ext cx="4032249" cy="31353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wrap="square" lIns="180000" tIns="180000" rIns="180000" bIns="180000" anchor="b" anchorCtr="0"/>
          <a:lstStyle>
            <a:lvl1pPr algn="ctr">
              <a:lnSpc>
                <a:spcPts val="3600"/>
              </a:lnSpc>
              <a:defRPr sz="2800" b="0" baseline="0">
                <a:solidFill>
                  <a:schemeClr val="tx1"/>
                </a:solidFill>
                <a:latin typeface="VAGRounded LT Light" panose="02000403040000020004" pitchFamily="2" charset="0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Title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1999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-1142" y="484188"/>
            <a:ext cx="109092" cy="4140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8" y="3727450"/>
            <a:ext cx="4032250" cy="896938"/>
          </a:xfrm>
          <a:noFill/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Your name and position here</a:t>
            </a:r>
          </a:p>
        </p:txBody>
      </p:sp>
    </p:spTree>
    <p:extLst>
      <p:ext uri="{BB962C8B-B14F-4D97-AF65-F5344CB8AC3E}">
        <p14:creationId xmlns:p14="http://schemas.microsoft.com/office/powerpoint/2010/main" val="6972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041E3C-495B-5842-A0D0-11E7FEB49508}"/>
              </a:ext>
            </a:extLst>
          </p:cNvPr>
          <p:cNvSpPr txBox="1"/>
          <p:nvPr userDrawn="1"/>
        </p:nvSpPr>
        <p:spPr>
          <a:xfrm>
            <a:off x="565078" y="265617"/>
            <a:ext cx="6180365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da 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 noProof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6E05F1-41BD-6E4F-9919-7C8DCFDB00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23718939"/>
              </p:ext>
            </p:extLst>
          </p:nvPr>
        </p:nvGraphicFramePr>
        <p:xfrm>
          <a:off x="1398268" y="1400878"/>
          <a:ext cx="6347464" cy="233375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69493">
                  <a:extLst>
                    <a:ext uri="{9D8B030D-6E8A-4147-A177-3AD203B41FA5}">
                      <a16:colId xmlns:a16="http://schemas.microsoft.com/office/drawing/2014/main" val="1970086996"/>
                    </a:ext>
                  </a:extLst>
                </a:gridCol>
                <a:gridCol w="1269493">
                  <a:extLst>
                    <a:ext uri="{9D8B030D-6E8A-4147-A177-3AD203B41FA5}">
                      <a16:colId xmlns:a16="http://schemas.microsoft.com/office/drawing/2014/main" val="29379486"/>
                    </a:ext>
                  </a:extLst>
                </a:gridCol>
                <a:gridCol w="1269493">
                  <a:extLst>
                    <a:ext uri="{9D8B030D-6E8A-4147-A177-3AD203B41FA5}">
                      <a16:colId xmlns:a16="http://schemas.microsoft.com/office/drawing/2014/main" val="1081535871"/>
                    </a:ext>
                  </a:extLst>
                </a:gridCol>
                <a:gridCol w="1269493">
                  <a:extLst>
                    <a:ext uri="{9D8B030D-6E8A-4147-A177-3AD203B41FA5}">
                      <a16:colId xmlns:a16="http://schemas.microsoft.com/office/drawing/2014/main" val="3870062927"/>
                    </a:ext>
                  </a:extLst>
                </a:gridCol>
                <a:gridCol w="1269493">
                  <a:extLst>
                    <a:ext uri="{9D8B030D-6E8A-4147-A177-3AD203B41FA5}">
                      <a16:colId xmlns:a16="http://schemas.microsoft.com/office/drawing/2014/main" val="640569479"/>
                    </a:ext>
                  </a:extLst>
                </a:gridCol>
              </a:tblGrid>
              <a:tr h="215216">
                <a:tc gridSpan="5">
                  <a:txBody>
                    <a:bodyPr/>
                    <a:lstStyle/>
                    <a:p>
                      <a:pPr algn="ctr"/>
                      <a:r>
                        <a:rPr lang="pt-PT" sz="1100" noProof="0">
                          <a:solidFill>
                            <a:schemeClr val="bg1"/>
                          </a:solidFill>
                          <a:highlight>
                            <a:srgbClr val="44C8F5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Título da Tabela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highlight>
                          <a:srgbClr val="44C8F5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94" marR="73594" marT="36797" marB="367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highlight>
                          <a:srgbClr val="44C8F5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94" marR="73594" marT="36797" marB="367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highlight>
                          <a:srgbClr val="44C8F5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94" marR="73594" marT="36797" marB="367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highlight>
                          <a:srgbClr val="44C8F5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94" marR="73594" marT="36797" marB="367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21078"/>
                  </a:ext>
                </a:extLst>
              </a:tr>
              <a:tr h="192356">
                <a:tc>
                  <a:txBody>
                    <a:bodyPr/>
                    <a:lstStyle/>
                    <a:p>
                      <a:pPr algn="ctr"/>
                      <a:r>
                        <a:rPr lang="pt-PT" sz="9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 1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 2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 3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 4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9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Exemplo 5</a:t>
                      </a: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C8F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34689"/>
                  </a:ext>
                </a:extLst>
              </a:tr>
              <a:tr h="481546"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121407"/>
                  </a:ext>
                </a:extLst>
              </a:tr>
              <a:tr h="481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7504348"/>
                  </a:ext>
                </a:extLst>
              </a:tr>
              <a:tr h="481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048876"/>
                  </a:ext>
                </a:extLst>
              </a:tr>
              <a:tr h="481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spc="0" baseline="0" dirty="0">
                          <a:solidFill>
                            <a:srgbClr val="51BA6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 Ipsum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196" marR="55196" marT="27598" marB="2759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3759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301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fic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041E3C-495B-5842-A0D0-11E7FEB49508}"/>
              </a:ext>
            </a:extLst>
          </p:cNvPr>
          <p:cNvSpPr txBox="1"/>
          <p:nvPr userDrawn="1"/>
        </p:nvSpPr>
        <p:spPr>
          <a:xfrm>
            <a:off x="565078" y="265617"/>
            <a:ext cx="5393366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 dirty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da 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 noProof="0" dirty="0">
                <a:solidFill>
                  <a:srgbClr val="51B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BC99CA-B294-804C-B86D-022FF4E684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63986563"/>
              </p:ext>
            </p:extLst>
          </p:nvPr>
        </p:nvGraphicFramePr>
        <p:xfrm>
          <a:off x="4572000" y="1297106"/>
          <a:ext cx="4046196" cy="300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081BC1F-6B7C-414A-8924-93000273CE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67942"/>
            <a:ext cx="3701907" cy="253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875" b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noProof="0" dirty="0"/>
              <a:t>Título do Slide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C4CE7A8-E2E7-F849-9C41-F4BEC9183D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811350"/>
            <a:ext cx="3701907" cy="2449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lang="en-US" sz="825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efficitur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fringilla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risus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Integer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vulputate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accumsan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 et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lectus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Etiam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tortor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malesuada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Vestibulum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lacinia.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ac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dictum ante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volutpat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Suspendisse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nisl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pulvinar semper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Maecenas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maximus.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facilisi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ornare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Cras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tellus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eleifend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vehicula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diam diam, fermentum vel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egestas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75FCCC-1E8E-CA49-A9DE-920D0F6B8B45}"/>
              </a:ext>
            </a:extLst>
          </p:cNvPr>
          <p:cNvSpPr txBox="1"/>
          <p:nvPr userDrawn="1"/>
        </p:nvSpPr>
        <p:spPr>
          <a:xfrm>
            <a:off x="628650" y="1456362"/>
            <a:ext cx="3701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noProof="0">
                <a:latin typeface="Arial" panose="020B0604020202020204" pitchFamily="34" charset="0"/>
                <a:cs typeface="Arial" panose="020B0604020202020204" pitchFamily="34" charset="0"/>
              </a:rPr>
              <a:t>Sub-Título</a:t>
            </a:r>
          </a:p>
        </p:txBody>
      </p:sp>
    </p:spTree>
    <p:extLst>
      <p:ext uri="{BB962C8B-B14F-4D97-AF65-F5344CB8AC3E}">
        <p14:creationId xmlns:p14="http://schemas.microsoft.com/office/powerpoint/2010/main" val="4191204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ados Estatisticos">
    <p:bg>
      <p:bgPr>
        <a:solidFill>
          <a:srgbClr val="44C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7041E3C-495B-5842-A0D0-11E7FEB49508}"/>
              </a:ext>
            </a:extLst>
          </p:cNvPr>
          <p:cNvSpPr txBox="1"/>
          <p:nvPr userDrawn="1"/>
        </p:nvSpPr>
        <p:spPr>
          <a:xfrm>
            <a:off x="565078" y="265617"/>
            <a:ext cx="6180365" cy="49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975" b="1" kern="1200" spc="0" baseline="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n-US" sz="975" b="1" kern="1200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pt-PT" sz="975" b="1" kern="1200" spc="0" baseline="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</a:p>
          <a:p>
            <a:pPr>
              <a:lnSpc>
                <a:spcPct val="150000"/>
              </a:lnSpc>
            </a:pPr>
            <a:r>
              <a:rPr lang="pt-PT" sz="900" kern="1200" spc="0" baseline="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r>
              <a:rPr lang="en-US" sz="900" kern="1200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97320F-E96E-E64D-B886-7FC80C100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8703" y="2292242"/>
            <a:ext cx="1385207" cy="11059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7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75%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FAB81D-708A-034C-8721-A957B3F81923}"/>
              </a:ext>
            </a:extLst>
          </p:cNvPr>
          <p:cNvSpPr txBox="1">
            <a:spLocks/>
          </p:cNvSpPr>
          <p:nvPr userDrawn="1"/>
        </p:nvSpPr>
        <p:spPr>
          <a:xfrm>
            <a:off x="2835474" y="2292242"/>
            <a:ext cx="1385207" cy="11059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44C8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50" dirty="0">
                <a:solidFill>
                  <a:schemeClr val="bg1">
                    <a:lumMod val="95000"/>
                  </a:schemeClr>
                </a:solidFill>
              </a:rPr>
              <a:t>8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80A1C7-5BB1-1148-94FB-6218B1DBC49F}"/>
              </a:ext>
            </a:extLst>
          </p:cNvPr>
          <p:cNvSpPr txBox="1">
            <a:spLocks/>
          </p:cNvSpPr>
          <p:nvPr userDrawn="1"/>
        </p:nvSpPr>
        <p:spPr>
          <a:xfrm>
            <a:off x="4822245" y="2292242"/>
            <a:ext cx="1385207" cy="11059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44C8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50" dirty="0">
                <a:solidFill>
                  <a:schemeClr val="bg1">
                    <a:lumMod val="95000"/>
                  </a:schemeClr>
                </a:solidFill>
              </a:rPr>
              <a:t>24%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71E7B5-1DAA-D644-83DC-FB0D1E9DE6FF}"/>
              </a:ext>
            </a:extLst>
          </p:cNvPr>
          <p:cNvSpPr txBox="1">
            <a:spLocks/>
          </p:cNvSpPr>
          <p:nvPr userDrawn="1"/>
        </p:nvSpPr>
        <p:spPr>
          <a:xfrm>
            <a:off x="6809015" y="2292242"/>
            <a:ext cx="1385207" cy="11059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44C8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50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8F7D8F-A9AF-5C4E-ABFF-679BA52B8187}"/>
              </a:ext>
            </a:extLst>
          </p:cNvPr>
          <p:cNvCxnSpPr>
            <a:cxnSpLocks/>
          </p:cNvCxnSpPr>
          <p:nvPr userDrawn="1"/>
        </p:nvCxnSpPr>
        <p:spPr>
          <a:xfrm>
            <a:off x="628651" y="548589"/>
            <a:ext cx="7886699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61641AA-CC74-0F4E-88E5-776287BE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341" y="4593623"/>
            <a:ext cx="1308865" cy="5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cei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8A0DC-0A92-5641-BA6E-79FFE9E367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62" y="1351474"/>
            <a:ext cx="8698676" cy="2707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3C4E9C-0EDC-A245-A190-C29452A1C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554" r="1737" b="60593"/>
          <a:stretch/>
        </p:blipFill>
        <p:spPr>
          <a:xfrm>
            <a:off x="-1" y="3063832"/>
            <a:ext cx="9144001" cy="20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6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ra 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55B98C-E026-7748-B291-0F2578D18077}"/>
              </a:ext>
            </a:extLst>
          </p:cNvPr>
          <p:cNvSpPr txBox="1"/>
          <p:nvPr userDrawn="1"/>
        </p:nvSpPr>
        <p:spPr>
          <a:xfrm>
            <a:off x="0" y="2277439"/>
            <a:ext cx="9144000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</a:t>
            </a:r>
          </a:p>
          <a:p>
            <a:pPr algn="ctr"/>
            <a:endParaRPr lang="en-US" sz="2250" b="1" dirty="0">
              <a:solidFill>
                <a:srgbClr val="44C8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25" b="1" dirty="0" err="1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Junho</a:t>
            </a:r>
            <a:r>
              <a:rPr lang="en-US" sz="1125" b="1" dirty="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63738-02FD-1145-802E-EC1832D09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3" r="3326" b="10788"/>
          <a:stretch/>
        </p:blipFill>
        <p:spPr>
          <a:xfrm>
            <a:off x="-1" y="873355"/>
            <a:ext cx="9144001" cy="42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20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Grafic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BC99CA-B294-804C-B86D-022FF4E684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63037498"/>
              </p:ext>
            </p:extLst>
          </p:nvPr>
        </p:nvGraphicFramePr>
        <p:xfrm>
          <a:off x="4572000" y="1297106"/>
          <a:ext cx="4046196" cy="300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5593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hasis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1998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1" y="484189"/>
            <a:ext cx="3940810" cy="4140200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Add your emphasised text here</a:t>
            </a:r>
          </a:p>
        </p:txBody>
      </p:sp>
    </p:spTree>
    <p:extLst>
      <p:ext uri="{BB962C8B-B14F-4D97-AF65-F5344CB8AC3E}">
        <p14:creationId xmlns:p14="http://schemas.microsoft.com/office/powerpoint/2010/main" val="2653694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266536" y="229539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9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1998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84188"/>
            <a:ext cx="3940810" cy="4140200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Add your emphasised text here</a:t>
            </a:r>
          </a:p>
        </p:txBody>
      </p:sp>
    </p:spTree>
    <p:extLst>
      <p:ext uri="{BB962C8B-B14F-4D97-AF65-F5344CB8AC3E}">
        <p14:creationId xmlns:p14="http://schemas.microsoft.com/office/powerpoint/2010/main" val="145730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717416" y="489048"/>
            <a:ext cx="7325494" cy="4135340"/>
          </a:xfrm>
        </p:spPr>
        <p:txBody>
          <a:bodyPr/>
          <a:lstStyle/>
          <a:p>
            <a:r>
              <a:rPr lang="en-US"/>
              <a:t>Click icon to add media</a:t>
            </a:r>
            <a:endParaRPr lang="nl-NL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1144" y="484188"/>
            <a:ext cx="709804" cy="4140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051666" y="489048"/>
            <a:ext cx="1092334" cy="413534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91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101430"/>
            <a:ext cx="8177807" cy="476793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50" y="673177"/>
            <a:ext cx="8177807" cy="3951211"/>
          </a:xfrm>
        </p:spPr>
        <p:txBody>
          <a:bodyPr/>
          <a:lstStyle>
            <a:lvl1pPr marL="257175" indent="-257175">
              <a:buFont typeface="Wingdings" panose="05000000000000000000" pitchFamily="2" charset="2"/>
              <a:buChar char="§"/>
              <a:defRPr/>
            </a:lvl1pPr>
            <a:lvl2pPr marL="557213" indent="-214313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§"/>
              <a:defRPr/>
            </a:lvl4pPr>
            <a:lvl5pPr marL="1543050" indent="-1714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0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143129"/>
            <a:ext cx="8044032" cy="4279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8640" y="703061"/>
            <a:ext cx="3947160" cy="479822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8639" y="1314848"/>
            <a:ext cx="3947161" cy="33095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Main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0581" y="1314848"/>
            <a:ext cx="3952090" cy="33095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Main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633097" y="703061"/>
            <a:ext cx="3959574" cy="479822"/>
          </a:xfrm>
        </p:spPr>
        <p:txBody>
          <a:bodyPr anchor="b"/>
          <a:lstStyle>
            <a:lvl1pPr marL="0" indent="0">
              <a:buNone/>
              <a:defRPr sz="18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81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266536" y="229539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7950" y="484190"/>
            <a:ext cx="4464050" cy="414019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805768" y="702268"/>
            <a:ext cx="2034000" cy="1856759"/>
          </a:xfrm>
        </p:spPr>
        <p:txBody>
          <a:bodyPr lIns="72000" tIns="72000" rIns="72000" bIns="7200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VAGRounded LT Light" panose="02000403040000020004" pitchFamily="2" charset="0"/>
              </a:defRPr>
            </a:lvl1pPr>
          </a:lstStyle>
          <a:p>
            <a:pPr lvl="0"/>
            <a:r>
              <a:rPr lang="en-GB" noProof="0" dirty="0"/>
              <a:t>Result 1 here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7996" y="2581154"/>
            <a:ext cx="2040397" cy="1843575"/>
          </a:xfrm>
        </p:spPr>
        <p:txBody>
          <a:bodyPr lIns="72000" tIns="72000" rIns="72000" bIns="7200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VAGRounded LT Light" panose="02000403040000020004" pitchFamily="2" charset="0"/>
              </a:defRPr>
            </a:lvl1pPr>
          </a:lstStyle>
          <a:p>
            <a:pPr lvl="0"/>
            <a:r>
              <a:rPr lang="en-GB" noProof="0" dirty="0"/>
              <a:t>Result 4 here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857997" y="702269"/>
            <a:ext cx="2034000" cy="1872000"/>
          </a:xfrm>
        </p:spPr>
        <p:txBody>
          <a:bodyPr lIns="72000" tIns="72000" rIns="72000" bIns="7200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VAGRounded LT Light" panose="02000403040000020004" pitchFamily="2" charset="0"/>
              </a:defRPr>
            </a:lvl1pPr>
          </a:lstStyle>
          <a:p>
            <a:pPr lvl="0"/>
            <a:r>
              <a:rPr lang="en-GB" noProof="0" dirty="0"/>
              <a:t>Result 2 here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806807" y="2581154"/>
            <a:ext cx="2032962" cy="1856760"/>
          </a:xfrm>
        </p:spPr>
        <p:txBody>
          <a:bodyPr lIns="72000" tIns="72000" rIns="72000" bIns="7200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VAGRounded LT Light" panose="02000403040000020004" pitchFamily="2" charset="0"/>
              </a:defRPr>
            </a:lvl1pPr>
          </a:lstStyle>
          <a:p>
            <a:pPr lvl="0"/>
            <a:r>
              <a:rPr lang="en-GB" noProof="0" dirty="0"/>
              <a:t>Result 3 here</a:t>
            </a:r>
          </a:p>
        </p:txBody>
      </p:sp>
      <p:sp>
        <p:nvSpPr>
          <p:cNvPr id="12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5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266536" y="229539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19033"/>
            <a:ext cx="9144000" cy="705354"/>
          </a:xfrm>
          <a:solidFill>
            <a:schemeClr val="bg1"/>
          </a:solidFill>
        </p:spPr>
        <p:txBody>
          <a:bodyPr lIns="252000" tIns="36000" rIns="252000" bIns="36000" anchor="ctr" anchorCtr="0"/>
          <a:lstStyle>
            <a:lvl1pPr marL="0" indent="0" algn="r">
              <a:lnSpc>
                <a:spcPct val="100000"/>
              </a:lnSpc>
              <a:buNone/>
              <a:defRPr sz="1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Project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2156011"/>
            <a:ext cx="1993900" cy="2006600"/>
          </a:xfrm>
          <a:solidFill>
            <a:schemeClr val="tx1"/>
          </a:solidFill>
        </p:spPr>
        <p:txBody>
          <a:bodyPr lIns="180000" tIns="180000" rIns="180000" bIns="180000" anchor="b" anchorCtr="0"/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Project highlight</a:t>
            </a:r>
          </a:p>
          <a:p>
            <a:pPr lvl="0"/>
            <a:r>
              <a:rPr lang="en-GB" noProof="0" dirty="0"/>
              <a:t>NUMBER</a:t>
            </a:r>
          </a:p>
          <a:p>
            <a:pPr lvl="0"/>
            <a:r>
              <a:rPr lang="en-GB" noProof="0" dirty="0"/>
              <a:t>pay - off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0" y="4719221"/>
            <a:ext cx="436562" cy="2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6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Grafic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EA31C0-2C43-154C-B2BA-36D2AA56C4E3}"/>
              </a:ext>
            </a:extLst>
          </p:cNvPr>
          <p:cNvCxnSpPr>
            <a:cxnSpLocks/>
          </p:cNvCxnSpPr>
          <p:nvPr userDrawn="1"/>
        </p:nvCxnSpPr>
        <p:spPr>
          <a:xfrm>
            <a:off x="628650" y="543305"/>
            <a:ext cx="7886700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68923F-A891-0343-A67D-E32D93A41286}"/>
              </a:ext>
            </a:extLst>
          </p:cNvPr>
          <p:cNvCxnSpPr>
            <a:cxnSpLocks/>
          </p:cNvCxnSpPr>
          <p:nvPr userDrawn="1"/>
        </p:nvCxnSpPr>
        <p:spPr>
          <a:xfrm>
            <a:off x="628651" y="4968348"/>
            <a:ext cx="6588578" cy="0"/>
          </a:xfrm>
          <a:prstGeom prst="line">
            <a:avLst/>
          </a:prstGeom>
          <a:ln w="28575">
            <a:solidFill>
              <a:srgbClr val="44C8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13D380-4693-C448-BAED-CB2986EBD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4655602"/>
            <a:ext cx="1189877" cy="494866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4E3EB14-0240-A444-99C6-306764F7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322272"/>
            <a:ext cx="2057400" cy="226317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rgbClr val="44C8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2908A2-D879-1346-B52F-BA5D1E6F1DC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BC99CA-B294-804C-B86D-022FF4E684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63986563"/>
              </p:ext>
            </p:extLst>
          </p:nvPr>
        </p:nvGraphicFramePr>
        <p:xfrm>
          <a:off x="4572000" y="1297106"/>
          <a:ext cx="4046196" cy="300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744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49" y="205011"/>
            <a:ext cx="8177808" cy="3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title</a:t>
            </a:r>
            <a:endParaRPr lang="en-GB" noProof="0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39751" y="668532"/>
            <a:ext cx="8177807" cy="395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  <a:prstGeom prst="rect">
            <a:avLst/>
          </a:prstGeom>
          <a:ln/>
        </p:spPr>
        <p:txBody>
          <a:bodyPr/>
          <a:lstStyle>
            <a:lvl1pPr>
              <a:defRPr sz="700">
                <a:solidFill>
                  <a:srgbClr val="0091CC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142" y="484188"/>
            <a:ext cx="109092" cy="4140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0" y="4719221"/>
            <a:ext cx="436562" cy="2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717" r:id="rId3"/>
    <p:sldLayoutId id="2147483693" r:id="rId4"/>
    <p:sldLayoutId id="2147483678" r:id="rId5"/>
    <p:sldLayoutId id="2147483681" r:id="rId6"/>
    <p:sldLayoutId id="2147483716" r:id="rId7"/>
    <p:sldLayoutId id="2147483703" r:id="rId8"/>
    <p:sldLayoutId id="2147483719" r:id="rId9"/>
    <p:sldLayoutId id="2147483737" r:id="rId10"/>
  </p:sldLayoutIdLst>
  <p:hf hdr="0" ft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400" b="0">
          <a:solidFill>
            <a:schemeClr val="tx1"/>
          </a:solidFill>
          <a:latin typeface="VAGRounded LT Light" panose="02000403040000020004" pitchFamily="2" charset="0"/>
          <a:ea typeface="+mj-ea"/>
          <a:cs typeface="+mj-cs"/>
        </a:defRPr>
      </a:lvl1pPr>
      <a:lvl2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2pPr>
      <a:lvl3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3pPr>
      <a:lvl4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4pPr>
      <a:lvl5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5pPr>
      <a:lvl6pPr marL="3429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6pPr>
      <a:lvl7pPr marL="6858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7pPr>
      <a:lvl8pPr marL="10287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8pPr>
      <a:lvl9pPr marL="13716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1650" b="1">
          <a:solidFill>
            <a:srgbClr val="0091CC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600" baseline="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1400" baseline="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§"/>
        <a:tabLst>
          <a:tab pos="533400" algn="l"/>
        </a:tabLst>
        <a:defRPr sz="1100" baseline="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chemeClr val="tx1"/>
        </a:buClr>
        <a:buFont typeface="Times" pitchFamily="18" charset="0"/>
        <a:buChar char="–"/>
        <a:defRPr sz="900" baseline="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chemeClr val="tx1"/>
        </a:buClr>
        <a:buChar char="»"/>
        <a:defRPr sz="800" baseline="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7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7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7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7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2913" userDrawn="1">
          <p15:clr>
            <a:srgbClr val="F26B43"/>
          </p15:clr>
        </p15:guide>
        <p15:guide id="4" pos="340" userDrawn="1">
          <p15:clr>
            <a:srgbClr val="F26B43"/>
          </p15:clr>
        </p15:guide>
        <p15:guide id="5" pos="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42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9" r:id="rId16"/>
    <p:sldLayoutId id="2147483740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audio" Target="../media/media1.mp3"/><Relationship Id="rId16" Type="http://schemas.openxmlformats.org/officeDocument/2006/relationships/image" Target="../media/image34.jpe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diagramData" Target="../diagrams/data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44.emf"/><Relationship Id="rId5" Type="http://schemas.openxmlformats.org/officeDocument/2006/relationships/diagramColors" Target="../diagrams/colors1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tif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89BF-FE8C-7768-AEBD-EECCEEBBA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64" y="1637587"/>
            <a:ext cx="4032249" cy="1868325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dirty="0"/>
            </a:br>
            <a:br>
              <a:rPr lang="pt-PT" sz="1800" dirty="0"/>
            </a:br>
            <a:r>
              <a:rPr lang="pt-PT" sz="1800" b="1" i="1" dirty="0"/>
              <a:t>Namiruku</a:t>
            </a:r>
            <a:br>
              <a:rPr lang="pt-PT" sz="1800" b="1" dirty="0"/>
            </a:br>
            <a:r>
              <a:rPr lang="pt-PT" sz="1800" b="1" dirty="0"/>
              <a:t>Resultados Preliminares da Campanha Piloto para construção de latrinas resistentes na Província da Zambézia.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FB1C-899E-E661-909D-B40BC1DE5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669" y="3482246"/>
            <a:ext cx="4118827" cy="79465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400" dirty="0"/>
              <a:t>REUNIÃO GAS</a:t>
            </a:r>
          </a:p>
          <a:p>
            <a:pPr algn="ctr">
              <a:lnSpc>
                <a:spcPct val="100000"/>
              </a:lnSpc>
            </a:pPr>
            <a:r>
              <a:rPr lang="pt-BR" sz="1400" dirty="0"/>
              <a:t> 25 de Novembro de 2022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6E9CF14-745F-5286-6004-193CE1F95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64" y="4294995"/>
            <a:ext cx="848505" cy="84850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90BD6B8-9439-C226-62DC-5CD4661B7E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712" y="263059"/>
            <a:ext cx="2244852" cy="1000865"/>
          </a:xfrm>
          <a:prstGeom prst="rect">
            <a:avLst/>
          </a:prstGeom>
        </p:spPr>
      </p:pic>
      <p:pic>
        <p:nvPicPr>
          <p:cNvPr id="15" name="Picture Placeholder 14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EA7F182-BC8A-A08B-9202-5F81010DB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59" b="18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45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02F7E-4DC1-493F-EDD5-43FB4FFA9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 defTabSz="685783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783" fontAlgn="base">
                <a:spcBef>
                  <a:spcPct val="0"/>
                </a:spcBef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E62FD5-CCB3-ADC9-12C9-63E304B1A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273813"/>
              </p:ext>
            </p:extLst>
          </p:nvPr>
        </p:nvGraphicFramePr>
        <p:xfrm>
          <a:off x="4255774" y="238225"/>
          <a:ext cx="4747888" cy="4747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267">
                  <a:extLst>
                    <a:ext uri="{9D8B030D-6E8A-4147-A177-3AD203B41FA5}">
                      <a16:colId xmlns:a16="http://schemas.microsoft.com/office/drawing/2014/main" val="2255318679"/>
                    </a:ext>
                  </a:extLst>
                </a:gridCol>
                <a:gridCol w="3075995">
                  <a:extLst>
                    <a:ext uri="{9D8B030D-6E8A-4147-A177-3AD203B41FA5}">
                      <a16:colId xmlns:a16="http://schemas.microsoft.com/office/drawing/2014/main" val="1120939923"/>
                    </a:ext>
                  </a:extLst>
                </a:gridCol>
                <a:gridCol w="753626">
                  <a:extLst>
                    <a:ext uri="{9D8B030D-6E8A-4147-A177-3AD203B41FA5}">
                      <a16:colId xmlns:a16="http://schemas.microsoft.com/office/drawing/2014/main" val="3812923157"/>
                    </a:ext>
                  </a:extLst>
                </a:gridCol>
              </a:tblGrid>
              <a:tr h="54369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10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dirty="0"/>
                        <a:t>Descrição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dirty="0"/>
                        <a:t>Estrelas</a:t>
                      </a:r>
                    </a:p>
                    <a:p>
                      <a:pPr algn="ctr"/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929906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algn="ctr"/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Piso ou Chao-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Laje de cimento, plástico, madeira (limpável) ou feito com paus e maticado com argila ou cimento (lavável) 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Tampa no buraco, cinza no buraco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943199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Paredes- </a:t>
                      </a:r>
                    </a:p>
                    <a:p>
                      <a:pPr algn="ctr"/>
                      <a:endParaRPr lang="pt-PT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Blocos de adobe/ Tijolos queimados + Cimento ou paus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Espaço entre a parede e o telhado para ventilação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579604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Cobertura </a:t>
                      </a:r>
                    </a:p>
                    <a:p>
                      <a:pPr algn="ctr"/>
                      <a:endParaRPr lang="pt-PT" sz="1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Feita com paus e capim (se tiver plástico melhor) ou feita com Chapas de Zinco;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r>
                        <a:rPr lang="pt-PT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tecto</a:t>
                      </a: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deve se estender além da parede para proteger as paredes das chuvas.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982657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algn="ctr"/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Porta e Janelas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Aporta pode ser feita com madeira ou Tecido ou paus ou chapas de zinco, etc.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Dever ter janela ou buracos nas paredes para permitir uma Ventilação cruzada</a:t>
                      </a:r>
                      <a:endParaRPr lang="pt-PT" sz="10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795529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algn="ctr"/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Estacão de Lavagem das mãos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Tambor ou balde de água + caneca ou </a:t>
                      </a:r>
                      <a:r>
                        <a:rPr lang="pt-PT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Tippy</a:t>
                      </a: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tapy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para </a:t>
                      </a:r>
                      <a:r>
                        <a:rPr lang="en-US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depositar</a:t>
                      </a:r>
                      <a:r>
                        <a:rPr lang="en-US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n-US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desinfectante</a:t>
                      </a:r>
                      <a:r>
                        <a:rPr lang="en-US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(ex: </a:t>
                      </a:r>
                      <a:r>
                        <a:rPr lang="en-US" sz="10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sabão</a:t>
                      </a:r>
                      <a:r>
                        <a:rPr lang="en-US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pt-PT" sz="10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501865"/>
                  </a:ext>
                </a:extLst>
              </a:tr>
              <a:tr h="693355">
                <a:tc>
                  <a:txBody>
                    <a:bodyPr/>
                    <a:lstStyle/>
                    <a:p>
                      <a:pPr algn="ctr"/>
                      <a:r>
                        <a:rPr lang="pt-PT" sz="1000" b="1" dirty="0">
                          <a:solidFill>
                            <a:schemeClr val="tx2"/>
                          </a:solidFill>
                        </a:rPr>
                        <a:t>Inclusão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Corrimãos, Cadeira, Rampa (Mobilidade)</a:t>
                      </a:r>
                      <a:endParaRPr lang="en-GB" sz="1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PT" sz="10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Sinalizadores para localizar a casa de banho, o buraco e  a água (Visão)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33315"/>
                  </a:ext>
                </a:extLst>
              </a:tr>
            </a:tbl>
          </a:graphicData>
        </a:graphic>
      </p:graphicFrame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4A29DA7-5221-D195-3579-03A930B2D724}"/>
              </a:ext>
            </a:extLst>
          </p:cNvPr>
          <p:cNvSpPr/>
          <p:nvPr/>
        </p:nvSpPr>
        <p:spPr bwMode="auto">
          <a:xfrm>
            <a:off x="8434083" y="830627"/>
            <a:ext cx="496696" cy="462225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47EFC4C5-9F1C-4E7A-06BA-5ECDA9C0C5D8}"/>
              </a:ext>
            </a:extLst>
          </p:cNvPr>
          <p:cNvSpPr/>
          <p:nvPr/>
        </p:nvSpPr>
        <p:spPr bwMode="auto">
          <a:xfrm>
            <a:off x="8434083" y="1541295"/>
            <a:ext cx="496696" cy="462225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A0A1EEAE-344A-CEEB-4021-AE097579EFC4}"/>
              </a:ext>
            </a:extLst>
          </p:cNvPr>
          <p:cNvSpPr/>
          <p:nvPr/>
        </p:nvSpPr>
        <p:spPr bwMode="auto">
          <a:xfrm>
            <a:off x="8392998" y="2162414"/>
            <a:ext cx="496696" cy="462225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2B0A09E6-0AB4-DC1F-4E9E-5B5F97FA13D6}"/>
              </a:ext>
            </a:extLst>
          </p:cNvPr>
          <p:cNvSpPr/>
          <p:nvPr/>
        </p:nvSpPr>
        <p:spPr bwMode="auto">
          <a:xfrm>
            <a:off x="8398031" y="2873081"/>
            <a:ext cx="496696" cy="462225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E2E2EC5-0F6F-C392-963E-6310BF4FD249}"/>
              </a:ext>
            </a:extLst>
          </p:cNvPr>
          <p:cNvSpPr/>
          <p:nvPr/>
        </p:nvSpPr>
        <p:spPr bwMode="auto">
          <a:xfrm>
            <a:off x="8402271" y="3557409"/>
            <a:ext cx="496696" cy="462225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A1BB6-101A-0CE1-A35A-F836E21CB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02" y="1292852"/>
            <a:ext cx="3059836" cy="3014505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7CADBEE-7C2D-B95D-C15D-DC7A1C3460D8}"/>
              </a:ext>
            </a:extLst>
          </p:cNvPr>
          <p:cNvSpPr/>
          <p:nvPr/>
        </p:nvSpPr>
        <p:spPr bwMode="auto">
          <a:xfrm>
            <a:off x="3036645" y="1145415"/>
            <a:ext cx="312274" cy="36933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DF12865-1117-6BE8-347A-92B5B53EBBB6}"/>
              </a:ext>
            </a:extLst>
          </p:cNvPr>
          <p:cNvSpPr/>
          <p:nvPr/>
        </p:nvSpPr>
        <p:spPr bwMode="auto">
          <a:xfrm>
            <a:off x="3882120" y="2097888"/>
            <a:ext cx="312274" cy="36933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A002AB34-9F8F-EB52-9872-FED9645557D6}"/>
              </a:ext>
            </a:extLst>
          </p:cNvPr>
          <p:cNvSpPr/>
          <p:nvPr/>
        </p:nvSpPr>
        <p:spPr bwMode="auto">
          <a:xfrm>
            <a:off x="3688249" y="3518765"/>
            <a:ext cx="312274" cy="36933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AF5DAE7F-D5DE-EB8F-DD97-77685062157B}"/>
              </a:ext>
            </a:extLst>
          </p:cNvPr>
          <p:cNvSpPr/>
          <p:nvPr/>
        </p:nvSpPr>
        <p:spPr bwMode="auto">
          <a:xfrm>
            <a:off x="791354" y="1008611"/>
            <a:ext cx="312274" cy="36933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2A0F3B3-8EBC-FDC1-CCED-B4D7D711EE5D}"/>
              </a:ext>
            </a:extLst>
          </p:cNvPr>
          <p:cNvSpPr/>
          <p:nvPr/>
        </p:nvSpPr>
        <p:spPr bwMode="auto">
          <a:xfrm>
            <a:off x="829718" y="4021446"/>
            <a:ext cx="308437" cy="37100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C91B87-DF28-3856-16EE-5FAD2C712169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7349" y="1455138"/>
            <a:ext cx="829296" cy="6607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D0D76B-4F18-496D-0650-EA081C2F24F8}"/>
              </a:ext>
            </a:extLst>
          </p:cNvPr>
          <p:cNvCxnSpPr>
            <a:cxnSpLocks/>
          </p:cNvCxnSpPr>
          <p:nvPr/>
        </p:nvCxnSpPr>
        <p:spPr bwMode="auto">
          <a:xfrm flipH="1">
            <a:off x="3223625" y="2347482"/>
            <a:ext cx="658494" cy="227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19EF112-D9A3-0304-4183-E2925A1D4C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76088" y="2612837"/>
            <a:ext cx="1324975" cy="9910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64F7D-4A25-C95B-370B-96D2AD3F1BAA}"/>
              </a:ext>
            </a:extLst>
          </p:cNvPr>
          <p:cNvCxnSpPr>
            <a:cxnSpLocks/>
          </p:cNvCxnSpPr>
          <p:nvPr/>
        </p:nvCxnSpPr>
        <p:spPr bwMode="auto">
          <a:xfrm>
            <a:off x="947491" y="1377943"/>
            <a:ext cx="367343" cy="650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B78363-B57A-BB79-0715-4635BFEF5636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8845" y="3335306"/>
            <a:ext cx="513199" cy="6843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Plus Sign 37">
            <a:extLst>
              <a:ext uri="{FF2B5EF4-FFF2-40B4-BE49-F238E27FC236}">
                <a16:creationId xmlns:a16="http://schemas.microsoft.com/office/drawing/2014/main" id="{A110BE42-6C28-D6A6-8A07-EF3D7677FCAF}"/>
              </a:ext>
            </a:extLst>
          </p:cNvPr>
          <p:cNvSpPr/>
          <p:nvPr/>
        </p:nvSpPr>
        <p:spPr bwMode="auto">
          <a:xfrm>
            <a:off x="8392998" y="4493693"/>
            <a:ext cx="496696" cy="462225"/>
          </a:xfrm>
          <a:prstGeom prst="mathPl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000">
              <a:latin typeface="Verdan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6CC89C-D382-47AE-B945-913522418B0D}"/>
              </a:ext>
            </a:extLst>
          </p:cNvPr>
          <p:cNvSpPr txBox="1"/>
          <p:nvPr/>
        </p:nvSpPr>
        <p:spPr>
          <a:xfrm>
            <a:off x="692222" y="320208"/>
            <a:ext cx="319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Latrina 5 Estrelas de </a:t>
            </a:r>
            <a:r>
              <a:rPr lang="pt-PT" dirty="0" err="1"/>
              <a:t>Namiruku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390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D97FB0-843B-0F7A-829E-D82477DB8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84" t="57786" r="54449" b="1205"/>
          <a:stretch/>
        </p:blipFill>
        <p:spPr>
          <a:xfrm>
            <a:off x="6932390" y="2152060"/>
            <a:ext cx="1906289" cy="2650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B0E27-6DF5-2B4A-C26D-67F555FD1D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77" t="23108" r="32963"/>
          <a:stretch/>
        </p:blipFill>
        <p:spPr>
          <a:xfrm>
            <a:off x="6971803" y="829877"/>
            <a:ext cx="1898664" cy="132218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5C61C2-0E17-A1FC-32AF-236396E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41" y="135795"/>
            <a:ext cx="8177807" cy="476793"/>
          </a:xfrm>
        </p:spPr>
        <p:txBody>
          <a:bodyPr/>
          <a:lstStyle/>
          <a:p>
            <a:r>
              <a:rPr lang="pt-PT" dirty="0"/>
              <a:t>Amostra de Materiais de comunicação desenvolvidos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D173F-EDC5-B3C3-EF9D-05FFC2C515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1" y="739577"/>
            <a:ext cx="2346855" cy="181881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505F-E9E4-E918-0E47-6CB082FAD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2" name="Content Placeholder 5" descr="A white t-shirt with a yellow bird on it&#10;&#10;Description automatically generated with medium confidence">
            <a:extLst>
              <a:ext uri="{FF2B5EF4-FFF2-40B4-BE49-F238E27FC236}">
                <a16:creationId xmlns:a16="http://schemas.microsoft.com/office/drawing/2014/main" id="{DBA6D530-BF09-B7A7-2C2C-C6F807F8B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1" y="2562533"/>
            <a:ext cx="1441662" cy="135155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E9543-3E70-004E-70D4-743293B01D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60" y="3814786"/>
            <a:ext cx="1091855" cy="983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21CD8-8C73-7C05-1EF8-BE62BCCC72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73" y="2253358"/>
            <a:ext cx="2386809" cy="1591205"/>
          </a:xfrm>
          <a:prstGeom prst="rect">
            <a:avLst/>
          </a:prstGeom>
          <a:noFill/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2727AE1-2E39-A041-1DE8-51C91C7CDB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334" y="3816881"/>
            <a:ext cx="1404181" cy="98054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C37723C-1C67-5463-A5C2-0EDFC6D8F3F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282" y="3812660"/>
            <a:ext cx="1401028" cy="98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320F63-AC4C-1675-F0BC-3A570043D2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616" y="739577"/>
            <a:ext cx="2250364" cy="1590182"/>
          </a:xfrm>
          <a:prstGeom prst="rect">
            <a:avLst/>
          </a:prstGeom>
        </p:spPr>
      </p:pic>
      <p:pic>
        <p:nvPicPr>
          <p:cNvPr id="18" name="Namiruku_Jingle_Full">
            <a:hlinkClick r:id="" action="ppaction://media"/>
            <a:extLst>
              <a:ext uri="{FF2B5EF4-FFF2-40B4-BE49-F238E27FC236}">
                <a16:creationId xmlns:a16="http://schemas.microsoft.com/office/drawing/2014/main" id="{A164F320-C599-9678-5CE8-7EC033628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46665" y="4615626"/>
            <a:ext cx="426443" cy="4264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94C57D-B285-C6D2-F680-3773BE715985}"/>
              </a:ext>
            </a:extLst>
          </p:cNvPr>
          <p:cNvSpPr txBox="1"/>
          <p:nvPr/>
        </p:nvSpPr>
        <p:spPr>
          <a:xfrm>
            <a:off x="7822781" y="461562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Jingle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58C7DE-9368-6318-6195-E6AEF07B5E7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911" y="740597"/>
            <a:ext cx="1306955" cy="3637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5C0354-6CC3-4C2C-BB61-9F9249FF312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36" y="2560006"/>
            <a:ext cx="893538" cy="125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180B96-07D2-339E-24C1-2323DDED6F9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597" y="3470676"/>
            <a:ext cx="2368263" cy="13321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E8B588-8249-76B8-F400-346E816AC4B3}"/>
              </a:ext>
            </a:extLst>
          </p:cNvPr>
          <p:cNvSpPr txBox="1"/>
          <p:nvPr/>
        </p:nvSpPr>
        <p:spPr>
          <a:xfrm>
            <a:off x="5475106" y="477090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36333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724A-0CA2-3917-37DA-CEE74765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Distrito de Ile - Povoados Alvo da campanha (19)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F399-9B65-608D-4905-7C78697C5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7629A-A54C-0736-BD1F-65154A994D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172" y="602196"/>
            <a:ext cx="6358269" cy="44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BF21-5189-63DC-ECBE-1C6049F23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DE5530-02F6-203F-3F2B-B495D230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/>
          <a:lstStyle/>
          <a:p>
            <a:r>
              <a:rPr lang="pt-PT" dirty="0"/>
              <a:t>Distrito de Alto Molocue - Povoados Alvo da campanha (25)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BF8AE-7328-372C-61FD-D66D79D6D8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90" y="535616"/>
            <a:ext cx="6422065" cy="45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Baseline – </a:t>
            </a:r>
            <a:r>
              <a:rPr lang="en-GB" dirty="0" err="1"/>
              <a:t>Acesso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saneamento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F23B5-71B8-4F7A-9BCF-A5CAF54A88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14" y="687745"/>
            <a:ext cx="3969453" cy="25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D0888-92A0-4C71-9ACA-DD59B107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24" y="2271156"/>
            <a:ext cx="4435510" cy="25812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961BB85-B829-4B5B-96F7-215AEE2B54F5}"/>
              </a:ext>
            </a:extLst>
          </p:cNvPr>
          <p:cNvSpPr/>
          <p:nvPr/>
        </p:nvSpPr>
        <p:spPr bwMode="auto">
          <a:xfrm rot="9881254">
            <a:off x="4306278" y="1441212"/>
            <a:ext cx="454230" cy="1633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43E15-B56E-453C-986D-7ACDF94A65DC}"/>
              </a:ext>
            </a:extLst>
          </p:cNvPr>
          <p:cNvSpPr txBox="1"/>
          <p:nvPr/>
        </p:nvSpPr>
        <p:spPr>
          <a:xfrm>
            <a:off x="4774019" y="1045850"/>
            <a:ext cx="4156759" cy="954107"/>
          </a:xfrm>
          <a:prstGeom prst="rect">
            <a:avLst/>
          </a:prstGeom>
          <a:solidFill>
            <a:srgbClr val="F8D69A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A </a:t>
            </a:r>
            <a:r>
              <a:rPr lang="en-GB" sz="1400" dirty="0" err="1">
                <a:solidFill>
                  <a:srgbClr val="002060"/>
                </a:solidFill>
              </a:rPr>
              <a:t>percentagem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familias</a:t>
            </a:r>
            <a:r>
              <a:rPr lang="en-GB" sz="1400" dirty="0">
                <a:solidFill>
                  <a:srgbClr val="002060"/>
                </a:solidFill>
              </a:rPr>
              <a:t> com </a:t>
            </a:r>
            <a:r>
              <a:rPr lang="en-GB" sz="1400" dirty="0" err="1">
                <a:solidFill>
                  <a:srgbClr val="002060"/>
                </a:solidFill>
              </a:rPr>
              <a:t>latrinas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nos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povoados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intervenção</a:t>
            </a:r>
            <a:r>
              <a:rPr lang="en-GB" sz="1400" dirty="0">
                <a:solidFill>
                  <a:srgbClr val="002060"/>
                </a:solidFill>
              </a:rPr>
              <a:t> é </a:t>
            </a:r>
            <a:r>
              <a:rPr lang="en-GB" sz="1400" dirty="0" err="1">
                <a:solidFill>
                  <a:srgbClr val="002060"/>
                </a:solidFill>
              </a:rPr>
              <a:t>relativamente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maior</a:t>
            </a:r>
            <a:r>
              <a:rPr lang="en-GB" sz="1400" dirty="0">
                <a:solidFill>
                  <a:srgbClr val="002060"/>
                </a:solidFill>
              </a:rPr>
              <a:t> (50%-60%) do que </a:t>
            </a:r>
            <a:r>
              <a:rPr lang="en-GB" sz="1400" dirty="0" err="1">
                <a:solidFill>
                  <a:srgbClr val="002060"/>
                </a:solidFill>
              </a:rPr>
              <a:t>nos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povoados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controle</a:t>
            </a:r>
            <a:r>
              <a:rPr lang="en-GB" sz="1400" dirty="0">
                <a:solidFill>
                  <a:srgbClr val="002060"/>
                </a:solidFill>
              </a:rPr>
              <a:t> (38%-42%).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F6945-76B8-4FDA-AF35-DD2AA30A90F3}"/>
              </a:ext>
            </a:extLst>
          </p:cNvPr>
          <p:cNvSpPr txBox="1"/>
          <p:nvPr/>
        </p:nvSpPr>
        <p:spPr>
          <a:xfrm>
            <a:off x="310124" y="3406459"/>
            <a:ext cx="3898243" cy="1169551"/>
          </a:xfrm>
          <a:prstGeom prst="rect">
            <a:avLst/>
          </a:prstGeom>
          <a:solidFill>
            <a:srgbClr val="F8D69A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Dos AFs com </a:t>
            </a:r>
            <a:r>
              <a:rPr lang="en-GB" sz="1400" dirty="0" err="1">
                <a:solidFill>
                  <a:srgbClr val="002060"/>
                </a:solidFill>
              </a:rPr>
              <a:t>latrinas</a:t>
            </a:r>
            <a:r>
              <a:rPr lang="en-GB" sz="1400" dirty="0">
                <a:solidFill>
                  <a:srgbClr val="002060"/>
                </a:solidFill>
              </a:rPr>
              <a:t>, a </a:t>
            </a:r>
            <a:r>
              <a:rPr lang="en-GB" sz="1400" dirty="0" err="1">
                <a:solidFill>
                  <a:srgbClr val="002060"/>
                </a:solidFill>
              </a:rPr>
              <a:t>maior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parte</a:t>
            </a:r>
            <a:r>
              <a:rPr lang="en-GB" sz="1400" dirty="0">
                <a:solidFill>
                  <a:srgbClr val="002060"/>
                </a:solidFill>
              </a:rPr>
              <a:t> (</a:t>
            </a:r>
            <a:r>
              <a:rPr lang="en-GB" sz="1400" dirty="0" err="1">
                <a:solidFill>
                  <a:srgbClr val="002060"/>
                </a:solidFill>
              </a:rPr>
              <a:t>acima</a:t>
            </a:r>
            <a:r>
              <a:rPr lang="en-GB" sz="1400" dirty="0">
                <a:solidFill>
                  <a:srgbClr val="002060"/>
                </a:solidFill>
              </a:rPr>
              <a:t> de 80%) </a:t>
            </a:r>
            <a:r>
              <a:rPr lang="en-GB" sz="1400" dirty="0" err="1">
                <a:solidFill>
                  <a:srgbClr val="002060"/>
                </a:solidFill>
              </a:rPr>
              <a:t>possui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latrinas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tradicionais</a:t>
            </a:r>
            <a:r>
              <a:rPr lang="en-GB" sz="1400" dirty="0">
                <a:solidFill>
                  <a:srgbClr val="002060"/>
                </a:solidFill>
              </a:rPr>
              <a:t> (</a:t>
            </a:r>
            <a:r>
              <a:rPr lang="en-GB" sz="1400" dirty="0" err="1">
                <a:solidFill>
                  <a:srgbClr val="002060"/>
                </a:solidFill>
              </a:rPr>
              <a:t>básicas</a:t>
            </a:r>
            <a:r>
              <a:rPr lang="en-GB" sz="1400" dirty="0">
                <a:solidFill>
                  <a:srgbClr val="002060"/>
                </a:solidFill>
              </a:rPr>
              <a:t>) </a:t>
            </a:r>
            <a:r>
              <a:rPr lang="en-GB" sz="1400" dirty="0" err="1">
                <a:solidFill>
                  <a:srgbClr val="002060"/>
                </a:solidFill>
              </a:rPr>
              <a:t>quer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nos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povoados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controle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como</a:t>
            </a:r>
            <a:r>
              <a:rPr lang="en-GB" sz="1400" dirty="0">
                <a:solidFill>
                  <a:srgbClr val="002060"/>
                </a:solidFill>
              </a:rPr>
              <a:t> de </a:t>
            </a:r>
            <a:r>
              <a:rPr lang="en-GB" sz="1400" dirty="0" err="1">
                <a:solidFill>
                  <a:srgbClr val="002060"/>
                </a:solidFill>
              </a:rPr>
              <a:t>intervenção</a:t>
            </a:r>
            <a:r>
              <a:rPr lang="en-GB" sz="1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E0E5305-5F88-4CC7-8C62-9E6D8F4F4879}"/>
              </a:ext>
            </a:extLst>
          </p:cNvPr>
          <p:cNvSpPr/>
          <p:nvPr/>
        </p:nvSpPr>
        <p:spPr bwMode="auto">
          <a:xfrm rot="20955689">
            <a:off x="4292200" y="3801843"/>
            <a:ext cx="715958" cy="1633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4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09DC-23A6-FCA1-C9A8-5CE8B601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94" y="225992"/>
            <a:ext cx="8177807" cy="476793"/>
          </a:xfrm>
        </p:spPr>
        <p:txBody>
          <a:bodyPr/>
          <a:lstStyle/>
          <a:p>
            <a:r>
              <a:rPr lang="pt-PT" dirty="0" err="1"/>
              <a:t>Actividades</a:t>
            </a:r>
            <a:r>
              <a:rPr lang="pt-PT" dirty="0"/>
              <a:t> da Campanha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9613-33C7-1CFC-0D03-891AF94CE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073" y="1369919"/>
            <a:ext cx="2970715" cy="2968738"/>
          </a:xfrm>
        </p:spPr>
        <p:txBody>
          <a:bodyPr/>
          <a:lstStyle/>
          <a:p>
            <a:pPr marL="0" indent="0" algn="ctr">
              <a:buNone/>
            </a:pPr>
            <a:r>
              <a:rPr lang="pt-PT" dirty="0">
                <a:solidFill>
                  <a:srgbClr val="0091CC"/>
                </a:solidFill>
              </a:rPr>
              <a:t>Equipe de Implementação:</a:t>
            </a:r>
          </a:p>
          <a:p>
            <a:pPr marL="0" indent="0">
              <a:buNone/>
            </a:pPr>
            <a:endParaRPr lang="pt-PT" sz="800" dirty="0"/>
          </a:p>
          <a:p>
            <a:pPr marL="342900" lvl="0" indent="-342900" algn="just">
              <a:lnSpc>
                <a:spcPct val="110000"/>
              </a:lnSpc>
              <a:buFont typeface="Wingdings" panose="05000000000000000000" pitchFamily="2" charset="2"/>
              <a:buChar char=""/>
            </a:pPr>
            <a:r>
              <a:rPr lang="pt-PT" kern="1200" dirty="0">
                <a:solidFill>
                  <a:schemeClr val="tx2"/>
                </a:solidFill>
              </a:rPr>
              <a:t>Coordenador (1);</a:t>
            </a:r>
          </a:p>
          <a:p>
            <a:pPr marL="342900" lvl="0" indent="-342900" algn="just">
              <a:lnSpc>
                <a:spcPct val="110000"/>
              </a:lnSpc>
              <a:buFont typeface="Wingdings" panose="05000000000000000000" pitchFamily="2" charset="2"/>
              <a:buChar char=""/>
            </a:pPr>
            <a:r>
              <a:rPr lang="pt-PT" kern="1200" dirty="0">
                <a:solidFill>
                  <a:schemeClr val="tx2"/>
                </a:solidFill>
              </a:rPr>
              <a:t>Supervisores (2);</a:t>
            </a:r>
          </a:p>
          <a:p>
            <a:pPr marL="342900" lvl="0" indent="-342900" algn="just">
              <a:lnSpc>
                <a:spcPct val="110000"/>
              </a:lnSpc>
              <a:buFont typeface="Wingdings" panose="05000000000000000000" pitchFamily="2" charset="2"/>
              <a:buChar char=""/>
            </a:pPr>
            <a:r>
              <a:rPr lang="pt-PT" kern="1200" dirty="0">
                <a:solidFill>
                  <a:schemeClr val="tx2"/>
                </a:solidFill>
              </a:rPr>
              <a:t>Facilitadores (8);</a:t>
            </a:r>
          </a:p>
          <a:p>
            <a:pPr marL="342900" lvl="0" indent="-342900" algn="just">
              <a:lnSpc>
                <a:spcPct val="110000"/>
              </a:lnSpc>
              <a:buFont typeface="Wingdings" panose="05000000000000000000" pitchFamily="2" charset="2"/>
              <a:buChar char=""/>
            </a:pPr>
            <a:r>
              <a:rPr lang="pt-PT" kern="1200" dirty="0" err="1">
                <a:solidFill>
                  <a:schemeClr val="tx2"/>
                </a:solidFill>
              </a:rPr>
              <a:t>Activistas</a:t>
            </a:r>
            <a:r>
              <a:rPr lang="pt-PT" kern="1200" dirty="0">
                <a:solidFill>
                  <a:schemeClr val="tx2"/>
                </a:solidFill>
              </a:rPr>
              <a:t> (30);</a:t>
            </a:r>
          </a:p>
          <a:p>
            <a:pPr marL="342900" lvl="0" indent="-342900" algn="just">
              <a:lnSpc>
                <a:spcPct val="110000"/>
              </a:lnSpc>
              <a:buFont typeface="Wingdings" panose="05000000000000000000" pitchFamily="2" charset="2"/>
              <a:buChar char=""/>
            </a:pPr>
            <a:r>
              <a:rPr lang="pt-PT" kern="1200" dirty="0">
                <a:solidFill>
                  <a:schemeClr val="tx2"/>
                </a:solidFill>
              </a:rPr>
              <a:t>Equipes de Roadshow – Teatro e MC (2).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14A56-0FEA-B220-24B0-3B02E8B11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cs typeface="Arial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B93591-833D-F1FC-E8DD-E2CC08C91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97183"/>
              </p:ext>
            </p:extLst>
          </p:nvPr>
        </p:nvGraphicFramePr>
        <p:xfrm>
          <a:off x="212001" y="901181"/>
          <a:ext cx="5393242" cy="380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5F1BB23-C798-0893-49E7-E598B78A4E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061" y="901181"/>
            <a:ext cx="638515" cy="546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50F63-3FEB-8D27-2C25-CB9F4BE698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68" y="1678217"/>
            <a:ext cx="451143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F0844B-7F9F-5945-5FDB-9E42D34253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66" y="3119775"/>
            <a:ext cx="550407" cy="339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BB325-3C4C-A950-5422-CC839CBCC87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76" y="3990872"/>
            <a:ext cx="442895" cy="442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7A4B18-70BB-8693-6FDF-931E13834E43}"/>
              </a:ext>
            </a:extLst>
          </p:cNvPr>
          <p:cNvSpPr txBox="1"/>
          <p:nvPr/>
        </p:nvSpPr>
        <p:spPr>
          <a:xfrm>
            <a:off x="4975867" y="4618722"/>
            <a:ext cx="116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>
                <a:solidFill>
                  <a:srgbClr val="0091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PARCEIROS: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25798D-1299-A277-A9B4-958D2B173D0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509" y="4590728"/>
            <a:ext cx="1432704" cy="3146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047B9C-204C-F0E1-6093-C215F969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1489" y="4437907"/>
            <a:ext cx="1016068" cy="5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ilhueta do ícone da bandeira - ícones de mapas e bandeiras grátis">
            <a:extLst>
              <a:ext uri="{FF2B5EF4-FFF2-40B4-BE49-F238E27FC236}">
                <a16:creationId xmlns:a16="http://schemas.microsoft.com/office/drawing/2014/main" id="{768E13FD-E1EF-C96C-099F-8DF740C4A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35" y="2998779"/>
            <a:ext cx="460555" cy="46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CDB4924-884B-56AC-07AA-3D23B44FCBE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0" y="4326352"/>
            <a:ext cx="350233" cy="44129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6323E8D-AF2E-CCF9-E293-7223B4EDE15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43" y="1740415"/>
            <a:ext cx="528894" cy="387587"/>
          </a:xfrm>
          <a:prstGeom prst="rect">
            <a:avLst/>
          </a:prstGeom>
        </p:spPr>
      </p:pic>
      <p:pic>
        <p:nvPicPr>
          <p:cNvPr id="17" name="Picture 2" descr="Old tv - Free electronics icons">
            <a:extLst>
              <a:ext uri="{FF2B5EF4-FFF2-40B4-BE49-F238E27FC236}">
                <a16:creationId xmlns:a16="http://schemas.microsoft.com/office/drawing/2014/main" id="{BA646A6D-7C66-84C1-2BE7-5FA3EA64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647" y="4421709"/>
            <a:ext cx="387587" cy="3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8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4D7AC-11E0-2E4B-A48A-96B421930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F55D19-DFBC-BB4C-844C-CD1574DCA549}"/>
              </a:ext>
            </a:extLst>
          </p:cNvPr>
          <p:cNvSpPr txBox="1">
            <a:spLocks/>
          </p:cNvSpPr>
          <p:nvPr/>
        </p:nvSpPr>
        <p:spPr>
          <a:xfrm>
            <a:off x="638528" y="223426"/>
            <a:ext cx="8177807" cy="4767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VAGRounded LT Light" panose="02000403040000020004" pitchFamily="2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5pPr>
            <a:lvl6pPr marL="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6pPr>
            <a:lvl7pPr marL="6858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7pPr>
            <a:lvl8pPr marL="10287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8pPr>
            <a:lvl9pPr marL="13716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pt-PT" b="1" kern="0" dirty="0" err="1">
                <a:solidFill>
                  <a:srgbClr val="00B0F0"/>
                </a:solidFill>
              </a:rPr>
              <a:t>Actividades</a:t>
            </a:r>
            <a:r>
              <a:rPr lang="pt-PT" b="1" kern="0" dirty="0">
                <a:solidFill>
                  <a:srgbClr val="00B0F0"/>
                </a:solidFill>
              </a:rPr>
              <a:t> da Campanha – Principais Realizações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42A35-6807-3145-AECB-A714ABF5E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544" y="762597"/>
            <a:ext cx="2103189" cy="1957615"/>
          </a:xfrm>
          <a:solidFill>
            <a:srgbClr val="FFC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  <a:latin typeface="+mj-lt"/>
              </a:rPr>
              <a:t>Lançamento da campanha - 19 de Agosto de 2022 pelo Governo Provincial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49D46-3750-B943-ADF3-24A195E88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0933" y="2720212"/>
            <a:ext cx="2102400" cy="2234171"/>
          </a:xfr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  <a:latin typeface="+mj-lt"/>
              </a:rPr>
              <a:t>Realização de encontros intermediários de balanco da campanha e discussão de estratégias para alcance de resultados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B3B66-3E66-4F43-90D4-50B5743C5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9240" y="762597"/>
            <a:ext cx="2102400" cy="1957615"/>
          </a:xfr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  <a:latin typeface="+mj-lt"/>
              </a:rPr>
              <a:t>44 Roadshows realizados, 15 463 participantes.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C9D94B-4659-B441-97A4-026C4A799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159" y="2720212"/>
            <a:ext cx="2102400" cy="2218538"/>
          </a:xfr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  <a:latin typeface="+mj-lt"/>
              </a:rPr>
              <a:t>266 Workshops com 3983 agregados familiares capacitados;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92FC2-B62C-9C52-A2D1-6C970B3D57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59" y="762597"/>
            <a:ext cx="2887987" cy="2165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F02AF-6C58-BC92-24CD-1FACDD54F4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572" y="2990798"/>
            <a:ext cx="2941935" cy="19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0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49D46-3750-B943-ADF3-24A195E88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8964" y="2734906"/>
            <a:ext cx="2102400" cy="1727348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</a:rPr>
              <a:t>Estabelecimento de mecanismo de incentivos por desempenho de liderança local e equipe de implementação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B3B66-3E66-4F43-90D4-50B5743C5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8402" y="982908"/>
            <a:ext cx="2102400" cy="1739840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</a:rPr>
              <a:t>Reconhecimento Publico e celebração dos </a:t>
            </a:r>
            <a:r>
              <a:rPr lang="pt-PT" sz="1400" dirty="0" err="1">
                <a:solidFill>
                  <a:srgbClr val="000000"/>
                </a:solidFill>
              </a:rPr>
              <a:t>Namirukus</a:t>
            </a:r>
            <a:r>
              <a:rPr lang="pt-PT" sz="1400" dirty="0">
                <a:solidFill>
                  <a:srgbClr val="000000"/>
                </a:solidFill>
              </a:rPr>
              <a:t> nas comunidades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4D7AC-11E0-2E4B-A48A-96B421930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F55D19-DFBC-BB4C-844C-CD1574DCA549}"/>
              </a:ext>
            </a:extLst>
          </p:cNvPr>
          <p:cNvSpPr txBox="1">
            <a:spLocks/>
          </p:cNvSpPr>
          <p:nvPr/>
        </p:nvSpPr>
        <p:spPr>
          <a:xfrm>
            <a:off x="541867" y="111871"/>
            <a:ext cx="8175690" cy="4767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VAGRounded LT Light" panose="02000403040000020004" pitchFamily="2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5pPr>
            <a:lvl6pPr marL="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6pPr>
            <a:lvl7pPr marL="6858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7pPr>
            <a:lvl8pPr marL="10287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8pPr>
            <a:lvl9pPr marL="13716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pt-PT" b="1" kern="0" dirty="0" err="1">
                <a:solidFill>
                  <a:srgbClr val="00B0F0"/>
                </a:solidFill>
              </a:rPr>
              <a:t>Actividades</a:t>
            </a:r>
            <a:r>
              <a:rPr lang="pt-PT" b="1" kern="0" dirty="0">
                <a:solidFill>
                  <a:srgbClr val="00B0F0"/>
                </a:solidFill>
              </a:rPr>
              <a:t> da Campanha – Estratégias para acelerar o alcance dos resultados</a:t>
            </a:r>
          </a:p>
        </p:txBody>
      </p:sp>
      <p:pic>
        <p:nvPicPr>
          <p:cNvPr id="12" name="Picture 11" descr="A couple of me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E841A390-A183-F7B4-BCFD-81BD3F6DA6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91" y="997579"/>
            <a:ext cx="1811676" cy="2415568"/>
          </a:xfrm>
          <a:prstGeom prst="rect">
            <a:avLst/>
          </a:prstGeom>
        </p:spPr>
      </p:pic>
      <p:pic>
        <p:nvPicPr>
          <p:cNvPr id="16" name="Picture 15" descr="A group of people in uniform&#10;&#10;Description automatically generated with low confidence">
            <a:extLst>
              <a:ext uri="{FF2B5EF4-FFF2-40B4-BE49-F238E27FC236}">
                <a16:creationId xmlns:a16="http://schemas.microsoft.com/office/drawing/2014/main" id="{5D86ED16-7738-87FF-B97F-D515ED5C3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00" y="2939618"/>
            <a:ext cx="2282651" cy="1521767"/>
          </a:xfrm>
          <a:prstGeom prst="rect">
            <a:avLst/>
          </a:prstGeom>
        </p:spPr>
      </p:pic>
      <p:pic>
        <p:nvPicPr>
          <p:cNvPr id="18" name="Picture 17" descr="A group of people outside a tent&#10;&#10;Description automatically generated with low confidence">
            <a:extLst>
              <a:ext uri="{FF2B5EF4-FFF2-40B4-BE49-F238E27FC236}">
                <a16:creationId xmlns:a16="http://schemas.microsoft.com/office/drawing/2014/main" id="{3BBFFEE9-92D6-F47C-37C7-4376E1C50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4"/>
          <a:stretch/>
        </p:blipFill>
        <p:spPr>
          <a:xfrm>
            <a:off x="2150765" y="2339031"/>
            <a:ext cx="3408800" cy="21223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42A35-6807-3145-AECB-A714ABF5E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6002" y="984980"/>
            <a:ext cx="2102400" cy="1749926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</a:rPr>
              <a:t>Intensificação do acompanhamento das </a:t>
            </a:r>
            <a:r>
              <a:rPr lang="pt-PT" sz="1400" dirty="0" err="1">
                <a:solidFill>
                  <a:srgbClr val="000000"/>
                </a:solidFill>
              </a:rPr>
              <a:t>actividades</a:t>
            </a:r>
            <a:r>
              <a:rPr lang="pt-PT" sz="1400" dirty="0">
                <a:solidFill>
                  <a:srgbClr val="000000"/>
                </a:solidFill>
              </a:rPr>
              <a:t> de campo através do Governo Local</a:t>
            </a:r>
          </a:p>
        </p:txBody>
      </p:sp>
      <p:pic>
        <p:nvPicPr>
          <p:cNvPr id="20" name="Picture 19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DB82828D-90C8-59C4-E122-8A17BBAF2A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765" y="996269"/>
            <a:ext cx="2385964" cy="134145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C9D94B-4659-B441-97A4-026C4A799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6564" y="2734037"/>
            <a:ext cx="2102400" cy="1727348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pt-PT" sz="1400" dirty="0">
                <a:solidFill>
                  <a:srgbClr val="000000"/>
                </a:solidFill>
              </a:rPr>
              <a:t>Realização de entrevistas e divulgação de testemunhos dos </a:t>
            </a:r>
            <a:r>
              <a:rPr lang="pt-PT" sz="1400" dirty="0" err="1">
                <a:solidFill>
                  <a:srgbClr val="000000"/>
                </a:solidFill>
              </a:rPr>
              <a:t>Namirukus</a:t>
            </a:r>
            <a:r>
              <a:rPr lang="pt-PT" sz="1400" dirty="0">
                <a:solidFill>
                  <a:srgbClr val="000000"/>
                </a:solidFill>
              </a:rPr>
              <a:t> da campanha através  das rádios locais</a:t>
            </a:r>
          </a:p>
        </p:txBody>
      </p:sp>
    </p:spTree>
    <p:extLst>
      <p:ext uri="{BB962C8B-B14F-4D97-AF65-F5344CB8AC3E}">
        <p14:creationId xmlns:p14="http://schemas.microsoft.com/office/powerpoint/2010/main" val="114858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647C-D836-2F3F-1257-87C3695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" y="1786297"/>
            <a:ext cx="1399447" cy="1834248"/>
          </a:xfrm>
        </p:spPr>
        <p:txBody>
          <a:bodyPr/>
          <a:lstStyle/>
          <a:p>
            <a:pPr algn="ctr"/>
            <a:r>
              <a:rPr lang="pt-PT" b="1" dirty="0"/>
              <a:t>Resultados</a:t>
            </a:r>
            <a:br>
              <a:rPr lang="pt-PT" b="1" dirty="0"/>
            </a:br>
            <a:r>
              <a:rPr lang="pt-PT" b="1" dirty="0"/>
              <a:t>Monitoria </a:t>
            </a:r>
            <a:br>
              <a:rPr lang="pt-PT" b="1" dirty="0"/>
            </a:br>
            <a:r>
              <a:rPr lang="pt-PT" b="1" dirty="0"/>
              <a:t>Alto </a:t>
            </a:r>
            <a:br>
              <a:rPr lang="pt-PT" b="1" dirty="0"/>
            </a:br>
            <a:r>
              <a:rPr lang="pt-PT" b="1" dirty="0" err="1"/>
              <a:t>Molocue</a:t>
            </a:r>
            <a:br>
              <a:rPr lang="pt-PT" b="1" dirty="0"/>
            </a:br>
            <a:endParaRPr lang="pt-PT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891E9-783C-1363-F54E-CBEECE975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BD9499-D7E6-2F45-A945-570918FED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93201"/>
              </p:ext>
            </p:extLst>
          </p:nvPr>
        </p:nvGraphicFramePr>
        <p:xfrm>
          <a:off x="1597884" y="101430"/>
          <a:ext cx="7424453" cy="4968810"/>
        </p:xfrm>
        <a:graphic>
          <a:graphicData uri="http://schemas.openxmlformats.org/drawingml/2006/table">
            <a:tbl>
              <a:tblPr/>
              <a:tblGrid>
                <a:gridCol w="1008459">
                  <a:extLst>
                    <a:ext uri="{9D8B030D-6E8A-4147-A177-3AD203B41FA5}">
                      <a16:colId xmlns:a16="http://schemas.microsoft.com/office/drawing/2014/main" val="2695227865"/>
                    </a:ext>
                  </a:extLst>
                </a:gridCol>
                <a:gridCol w="762809">
                  <a:extLst>
                    <a:ext uri="{9D8B030D-6E8A-4147-A177-3AD203B41FA5}">
                      <a16:colId xmlns:a16="http://schemas.microsoft.com/office/drawing/2014/main" val="125567528"/>
                    </a:ext>
                  </a:extLst>
                </a:gridCol>
                <a:gridCol w="1008459">
                  <a:extLst>
                    <a:ext uri="{9D8B030D-6E8A-4147-A177-3AD203B41FA5}">
                      <a16:colId xmlns:a16="http://schemas.microsoft.com/office/drawing/2014/main" val="2525446659"/>
                    </a:ext>
                  </a:extLst>
                </a:gridCol>
                <a:gridCol w="443771">
                  <a:extLst>
                    <a:ext uri="{9D8B030D-6E8A-4147-A177-3AD203B41FA5}">
                      <a16:colId xmlns:a16="http://schemas.microsoft.com/office/drawing/2014/main" val="3104451867"/>
                    </a:ext>
                  </a:extLst>
                </a:gridCol>
                <a:gridCol w="534389">
                  <a:extLst>
                    <a:ext uri="{9D8B030D-6E8A-4147-A177-3AD203B41FA5}">
                      <a16:colId xmlns:a16="http://schemas.microsoft.com/office/drawing/2014/main" val="3900822250"/>
                    </a:ext>
                  </a:extLst>
                </a:gridCol>
                <a:gridCol w="475013">
                  <a:extLst>
                    <a:ext uri="{9D8B030D-6E8A-4147-A177-3AD203B41FA5}">
                      <a16:colId xmlns:a16="http://schemas.microsoft.com/office/drawing/2014/main" val="3715666659"/>
                    </a:ext>
                  </a:extLst>
                </a:gridCol>
                <a:gridCol w="680105">
                  <a:extLst>
                    <a:ext uri="{9D8B030D-6E8A-4147-A177-3AD203B41FA5}">
                      <a16:colId xmlns:a16="http://schemas.microsoft.com/office/drawing/2014/main" val="2036886856"/>
                    </a:ext>
                  </a:extLst>
                </a:gridCol>
                <a:gridCol w="661807">
                  <a:extLst>
                    <a:ext uri="{9D8B030D-6E8A-4147-A177-3AD203B41FA5}">
                      <a16:colId xmlns:a16="http://schemas.microsoft.com/office/drawing/2014/main" val="2773485133"/>
                    </a:ext>
                  </a:extLst>
                </a:gridCol>
                <a:gridCol w="546265">
                  <a:extLst>
                    <a:ext uri="{9D8B030D-6E8A-4147-A177-3AD203B41FA5}">
                      <a16:colId xmlns:a16="http://schemas.microsoft.com/office/drawing/2014/main" val="1456645990"/>
                    </a:ext>
                  </a:extLst>
                </a:gridCol>
                <a:gridCol w="382188">
                  <a:extLst>
                    <a:ext uri="{9D8B030D-6E8A-4147-A177-3AD203B41FA5}">
                      <a16:colId xmlns:a16="http://schemas.microsoft.com/office/drawing/2014/main" val="3099093291"/>
                    </a:ext>
                  </a:extLst>
                </a:gridCol>
                <a:gridCol w="921188">
                  <a:extLst>
                    <a:ext uri="{9D8B030D-6E8A-4147-A177-3AD203B41FA5}">
                      <a16:colId xmlns:a16="http://schemas.microsoft.com/office/drawing/2014/main" val="1061114621"/>
                    </a:ext>
                  </a:extLst>
                </a:gridCol>
              </a:tblGrid>
              <a:tr h="11514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Posto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Administrativo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Localidade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Povoados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Estado de construcao de latrina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105240"/>
                  </a:ext>
                </a:extLst>
              </a:tr>
              <a:tr h="13407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Dados de Monitoria 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reportados dia 05 /11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194209"/>
                  </a:ext>
                </a:extLst>
              </a:tr>
              <a:tr h="13407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Nao iniciou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 a Preparar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Iniciou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Latrinas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Construidas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Resultados 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303497"/>
                  </a:ext>
                </a:extLst>
              </a:tr>
              <a:tr h="54420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Nao Resistente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Resistente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estrelas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Estrelas +</a:t>
                      </a:r>
                    </a:p>
                  </a:txBody>
                  <a:tcPr marL="7267" marR="7267" marT="72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39445"/>
                  </a:ext>
                </a:extLst>
              </a:tr>
              <a:tr h="115149"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ALTO MOLOCUE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CAIAIA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NAPALA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831374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CAIAIA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222652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NAMITE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99903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TAUA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718726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NACUACA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MUITXANA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829554"/>
                  </a:ext>
                </a:extLst>
              </a:tr>
              <a:tr h="22241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NACUACA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855932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MUTALA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MUHIRO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926874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WELELA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13239"/>
                  </a:ext>
                </a:extLst>
              </a:tr>
              <a:tr h="22241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MUTALA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655775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NAMAHALA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550374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NOVANANA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RUGULA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372265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NOVANANA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90637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NIPAIA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575858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MUCARUPA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838524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NIVAVA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NIVAVA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7928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NACARARI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298520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CHAPALA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NAHORO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832497"/>
                  </a:ext>
                </a:extLst>
              </a:tr>
              <a:tr h="22241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CHAPALA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809611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NACUCO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519925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RETXUA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692453"/>
                  </a:ext>
                </a:extLst>
              </a:tr>
              <a:tr h="11514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NAUELA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NAUELA SEDE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MILEVANE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427868"/>
                  </a:ext>
                </a:extLst>
              </a:tr>
              <a:tr h="14669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MUANAVAVA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267" marR="7267" marT="72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762904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RUGULA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970658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PEDRO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773868"/>
                  </a:ext>
                </a:extLst>
              </a:tr>
              <a:tr h="11514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MUGEMA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357909"/>
                  </a:ext>
                </a:extLst>
              </a:tr>
              <a:tr h="14021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267" marR="7267" marT="726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651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795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1454</a:t>
                      </a:r>
                    </a:p>
                  </a:txBody>
                  <a:tcPr marL="7267" marR="7267" marT="72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406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75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647C-D836-2F3F-1257-87C3695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06" y="1980748"/>
            <a:ext cx="1399447" cy="1364685"/>
          </a:xfrm>
        </p:spPr>
        <p:txBody>
          <a:bodyPr/>
          <a:lstStyle/>
          <a:p>
            <a:pPr algn="ctr"/>
            <a:r>
              <a:rPr lang="pt-PT" b="1" dirty="0"/>
              <a:t>Resultados</a:t>
            </a:r>
            <a:br>
              <a:rPr lang="pt-PT" b="1" dirty="0"/>
            </a:br>
            <a:r>
              <a:rPr lang="pt-PT" b="1" dirty="0"/>
              <a:t>Monitoria </a:t>
            </a:r>
            <a:br>
              <a:rPr lang="pt-PT" b="1" dirty="0"/>
            </a:br>
            <a:r>
              <a:rPr lang="pt-PT" b="1" dirty="0" err="1"/>
              <a:t>Ile</a:t>
            </a:r>
            <a:br>
              <a:rPr lang="pt-PT" b="1" dirty="0"/>
            </a:br>
            <a:endParaRPr lang="pt-PT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891E9-783C-1363-F54E-CBEECE975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cs typeface="Arial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D9CBF8-39B3-FB50-2C88-D665117D7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63767"/>
              </p:ext>
            </p:extLst>
          </p:nvPr>
        </p:nvGraphicFramePr>
        <p:xfrm>
          <a:off x="1923804" y="101429"/>
          <a:ext cx="6898690" cy="4873823"/>
        </p:xfrm>
        <a:graphic>
          <a:graphicData uri="http://schemas.openxmlformats.org/drawingml/2006/table">
            <a:tbl>
              <a:tblPr/>
              <a:tblGrid>
                <a:gridCol w="1193994">
                  <a:extLst>
                    <a:ext uri="{9D8B030D-6E8A-4147-A177-3AD203B41FA5}">
                      <a16:colId xmlns:a16="http://schemas.microsoft.com/office/drawing/2014/main" val="641733980"/>
                    </a:ext>
                  </a:extLst>
                </a:gridCol>
                <a:gridCol w="1089056">
                  <a:extLst>
                    <a:ext uri="{9D8B030D-6E8A-4147-A177-3AD203B41FA5}">
                      <a16:colId xmlns:a16="http://schemas.microsoft.com/office/drawing/2014/main" val="3210985750"/>
                    </a:ext>
                  </a:extLst>
                </a:gridCol>
                <a:gridCol w="1089056">
                  <a:extLst>
                    <a:ext uri="{9D8B030D-6E8A-4147-A177-3AD203B41FA5}">
                      <a16:colId xmlns:a16="http://schemas.microsoft.com/office/drawing/2014/main" val="129644365"/>
                    </a:ext>
                  </a:extLst>
                </a:gridCol>
                <a:gridCol w="267126">
                  <a:extLst>
                    <a:ext uri="{9D8B030D-6E8A-4147-A177-3AD203B41FA5}">
                      <a16:colId xmlns:a16="http://schemas.microsoft.com/office/drawing/2014/main" val="1432353416"/>
                    </a:ext>
                  </a:extLst>
                </a:gridCol>
                <a:gridCol w="267126">
                  <a:extLst>
                    <a:ext uri="{9D8B030D-6E8A-4147-A177-3AD203B41FA5}">
                      <a16:colId xmlns:a16="http://schemas.microsoft.com/office/drawing/2014/main" val="22341579"/>
                    </a:ext>
                  </a:extLst>
                </a:gridCol>
                <a:gridCol w="267126">
                  <a:extLst>
                    <a:ext uri="{9D8B030D-6E8A-4147-A177-3AD203B41FA5}">
                      <a16:colId xmlns:a16="http://schemas.microsoft.com/office/drawing/2014/main" val="1899721512"/>
                    </a:ext>
                  </a:extLst>
                </a:gridCol>
                <a:gridCol w="729461">
                  <a:extLst>
                    <a:ext uri="{9D8B030D-6E8A-4147-A177-3AD203B41FA5}">
                      <a16:colId xmlns:a16="http://schemas.microsoft.com/office/drawing/2014/main" val="1542989910"/>
                    </a:ext>
                  </a:extLst>
                </a:gridCol>
                <a:gridCol w="429074">
                  <a:extLst>
                    <a:ext uri="{9D8B030D-6E8A-4147-A177-3AD203B41FA5}">
                      <a16:colId xmlns:a16="http://schemas.microsoft.com/office/drawing/2014/main" val="1554200697"/>
                    </a:ext>
                  </a:extLst>
                </a:gridCol>
                <a:gridCol w="522515">
                  <a:extLst>
                    <a:ext uri="{9D8B030D-6E8A-4147-A177-3AD203B41FA5}">
                      <a16:colId xmlns:a16="http://schemas.microsoft.com/office/drawing/2014/main" val="1444927933"/>
                    </a:ext>
                  </a:extLst>
                </a:gridCol>
                <a:gridCol w="312124">
                  <a:extLst>
                    <a:ext uri="{9D8B030D-6E8A-4147-A177-3AD203B41FA5}">
                      <a16:colId xmlns:a16="http://schemas.microsoft.com/office/drawing/2014/main" val="373824627"/>
                    </a:ext>
                  </a:extLst>
                </a:gridCol>
                <a:gridCol w="732032">
                  <a:extLst>
                    <a:ext uri="{9D8B030D-6E8A-4147-A177-3AD203B41FA5}">
                      <a16:colId xmlns:a16="http://schemas.microsoft.com/office/drawing/2014/main" val="2433015794"/>
                    </a:ext>
                  </a:extLst>
                </a:gridCol>
              </a:tblGrid>
              <a:tr h="14304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Posto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Administrativo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Localidade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Povoados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Estado de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construcao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latrina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953433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Dados de Monitoria 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reportados dia 05/11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701123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Nao iniciou</a:t>
                      </a: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 a Preparar</a:t>
                      </a: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Iniciou</a:t>
                      </a: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Latrinas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Construidas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Resultados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437519"/>
                  </a:ext>
                </a:extLst>
              </a:tr>
              <a:tr h="50232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Nao Resistente</a:t>
                      </a: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Resistente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estrelas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r>
                        <a:rPr lang="en-GB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Estrelas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+</a:t>
                      </a:r>
                    </a:p>
                  </a:txBody>
                  <a:tcPr marL="6447" marR="6447" marT="644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10962"/>
                  </a:ext>
                </a:extLst>
              </a:tr>
              <a:tr h="24024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Ile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Sede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Ile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Sede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Bairro 1 de Junho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212640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Nigula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048102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Mucuaba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37484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Namanda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Namanda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512598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Macuelia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840656"/>
                  </a:ext>
                </a:extLst>
              </a:tr>
              <a:tr h="31703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Nampevo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Nanela/ Nampevo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421560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Namuicocoro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062672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Nipiode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Nanoa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70382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Jagara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515222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Mugulama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Mugulama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911702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Matumane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532411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Elope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166522"/>
                  </a:ext>
                </a:extLst>
              </a:tr>
              <a:tr h="35672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Socone</a:t>
                      </a:r>
                    </a:p>
                  </a:txBody>
                  <a:tcPr marL="6447" marR="6447" marT="64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Mualacamue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Muarula/ Mualacamue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120385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Macalissa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742113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Muha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36028"/>
                  </a:ext>
                </a:extLst>
              </a:tr>
              <a:tr h="24024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Nicorropale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069371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Lava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638324"/>
                  </a:ext>
                </a:extLst>
              </a:tr>
              <a:tr h="16215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Mucacha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61907"/>
                  </a:ext>
                </a:extLst>
              </a:tr>
              <a:tr h="31703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Muratxe/ Socone sede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847087"/>
                  </a:ext>
                </a:extLst>
              </a:tr>
              <a:tr h="16215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53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5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C1C1FA-378A-E34A-9F18-4C7BE4C658BB}"/>
              </a:ext>
            </a:extLst>
          </p:cNvPr>
          <p:cNvSpPr txBox="1">
            <a:spLocks/>
          </p:cNvSpPr>
          <p:nvPr/>
        </p:nvSpPr>
        <p:spPr>
          <a:xfrm>
            <a:off x="1062360" y="107146"/>
            <a:ext cx="5599697" cy="41534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625" dirty="0"/>
              <a:t>Conteúdo da Apresentação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BA8ED-E41A-384C-8697-F9EF109F8058}"/>
              </a:ext>
            </a:extLst>
          </p:cNvPr>
          <p:cNvSpPr txBox="1"/>
          <p:nvPr/>
        </p:nvSpPr>
        <p:spPr>
          <a:xfrm>
            <a:off x="1114627" y="698467"/>
            <a:ext cx="37019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Contextualização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Formativa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Conceito da Campanha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de implementação da campanha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do Baseline;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da campanha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Lições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Proximos Passos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Reportagem fotografica</a:t>
            </a:r>
          </a:p>
        </p:txBody>
      </p:sp>
    </p:spTree>
    <p:extLst>
      <p:ext uri="{BB962C8B-B14F-4D97-AF65-F5344CB8AC3E}">
        <p14:creationId xmlns:p14="http://schemas.microsoft.com/office/powerpoint/2010/main" val="1093193030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647C-D836-2F3F-1257-87C3695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101430"/>
            <a:ext cx="6727948" cy="476793"/>
          </a:xfrm>
        </p:spPr>
        <p:txBody>
          <a:bodyPr/>
          <a:lstStyle/>
          <a:p>
            <a:r>
              <a:rPr lang="pt-PT" sz="2800" b="1" dirty="0"/>
              <a:t>Resultados – Construção de latrinas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891E9-783C-1363-F54E-CBEECE975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A384F2-C686-014F-8739-8F3F0497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39" y="989089"/>
            <a:ext cx="6586043" cy="40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410C1-71FC-0CB2-B874-CF4CF9629965}"/>
              </a:ext>
            </a:extLst>
          </p:cNvPr>
          <p:cNvSpPr txBox="1"/>
          <p:nvPr/>
        </p:nvSpPr>
        <p:spPr>
          <a:xfrm>
            <a:off x="1964860" y="629767"/>
            <a:ext cx="480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/>
              <a:t>Dados Reportados a 05 de Novembro de 2022</a:t>
            </a:r>
          </a:p>
        </p:txBody>
      </p:sp>
    </p:spTree>
    <p:extLst>
      <p:ext uri="{BB962C8B-B14F-4D97-AF65-F5344CB8AC3E}">
        <p14:creationId xmlns:p14="http://schemas.microsoft.com/office/powerpoint/2010/main" val="216562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261A-D14A-C4CE-F5C8-578B3F44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068"/>
            <a:ext cx="8177807" cy="296518"/>
          </a:xfrm>
        </p:spPr>
        <p:txBody>
          <a:bodyPr/>
          <a:lstStyle/>
          <a:p>
            <a:r>
              <a:rPr lang="pt-PT" b="1" dirty="0"/>
              <a:t>Principais Desafios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FD9F-AE36-2A5C-E49A-136721005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14" y="594936"/>
            <a:ext cx="8843186" cy="4444082"/>
          </a:xfrm>
        </p:spPr>
        <p:txBody>
          <a:bodyPr/>
          <a:lstStyle/>
          <a:p>
            <a:r>
              <a:rPr lang="pt-PT" sz="1500" dirty="0"/>
              <a:t>Organização das comunidades e dispersão entre casas dificultou a monitoria das actividades no âmbito da campanha;</a:t>
            </a:r>
          </a:p>
          <a:p>
            <a:r>
              <a:rPr lang="pt-PT" sz="1500" dirty="0"/>
              <a:t>Período de implementação da campanha coincidiu com época de colheita nas machambas;</a:t>
            </a:r>
            <a:endParaRPr lang="pt-BR" sz="1500" dirty="0"/>
          </a:p>
          <a:p>
            <a:r>
              <a:rPr lang="pt-BR" sz="1500" dirty="0"/>
              <a:t>Necessidade de acompanhamento permanente das actividades no campo assessorando a equipe de implementação em todas as fases; </a:t>
            </a:r>
          </a:p>
          <a:p>
            <a:r>
              <a:rPr lang="pt-PT" sz="1500" dirty="0"/>
              <a:t>Dificuldades da equipe em fazer o registro de dados usando as ferramentas de monitoria desenvolvidas para o efeito (diário e fichas de monitoria);</a:t>
            </a:r>
          </a:p>
          <a:p>
            <a:r>
              <a:rPr lang="pt-BR" sz="1500" dirty="0"/>
              <a:t>Inicialmente, lideres locais desmotivados por falta de incentivos no ambito da campanha;	</a:t>
            </a:r>
          </a:p>
          <a:p>
            <a:r>
              <a:rPr lang="pt-BR" sz="1500" dirty="0"/>
              <a:t>Assegurar que o mecanismo de incentivos por desempenho não influencie na qualidade das latrinas construidas.</a:t>
            </a:r>
          </a:p>
          <a:p>
            <a:endParaRPr lang="pt-PT" sz="1500" dirty="0"/>
          </a:p>
          <a:p>
            <a:endParaRPr lang="pt-PT" sz="1500" dirty="0"/>
          </a:p>
          <a:p>
            <a:endParaRPr lang="pt-PT" sz="1500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7D15C-B8BB-094F-B752-B75453CBF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8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20F-2F91-A7B6-780E-330DA846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37323"/>
            <a:ext cx="8177807" cy="361442"/>
          </a:xfrm>
        </p:spPr>
        <p:txBody>
          <a:bodyPr/>
          <a:lstStyle/>
          <a:p>
            <a:r>
              <a:rPr lang="pt-PT" b="1" dirty="0"/>
              <a:t>Lições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A246-AE37-102C-7253-2AD07723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6" y="596144"/>
            <a:ext cx="8177807" cy="3951211"/>
          </a:xfrm>
        </p:spPr>
        <p:txBody>
          <a:bodyPr/>
          <a:lstStyle/>
          <a:p>
            <a:pPr algn="just"/>
            <a:r>
              <a:rPr lang="pt-PT" dirty="0"/>
              <a:t>Para o sucesso na implementação da campanha deve-se identificar equipes qualificadas para o efeito e desenvolver estratégia para mobilização das lideranças locais (sistema de premiação por desempenho);</a:t>
            </a:r>
          </a:p>
          <a:p>
            <a:pPr algn="just"/>
            <a:r>
              <a:rPr lang="pt-PT" dirty="0"/>
              <a:t>O desenvolvimento de um sistema de monitoria simples para o registro de dados facilita a compreensão e dinamiza apresentação de dados e report do progresso para alcance dos resultados;</a:t>
            </a:r>
          </a:p>
          <a:p>
            <a:pPr algn="just"/>
            <a:r>
              <a:rPr lang="pt-PT" dirty="0"/>
              <a:t>A assistência às famílias em todo o processo de construção garante maior qualidade das infraestruturas construídas;</a:t>
            </a:r>
          </a:p>
          <a:p>
            <a:pPr algn="just"/>
            <a:r>
              <a:rPr lang="pt-PT" dirty="0"/>
              <a:t>A celebração, reconhecimento e envolvimento dos Agregados Familiares que mudaram de comportamento nas actividades da campanha massificou o processo de construção de latrinas nos povoados;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43DE6-A73E-4E4F-1F55-658990EF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0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20F-2F91-A7B6-780E-330DA846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01449"/>
            <a:ext cx="8177807" cy="361442"/>
          </a:xfrm>
        </p:spPr>
        <p:txBody>
          <a:bodyPr/>
          <a:lstStyle/>
          <a:p>
            <a:r>
              <a:rPr lang="pt-PT" b="1" dirty="0"/>
              <a:t>Lições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A246-AE37-102C-7253-2AD07723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596144"/>
            <a:ext cx="8177807" cy="3951211"/>
          </a:xfrm>
        </p:spPr>
        <p:txBody>
          <a:bodyPr/>
          <a:lstStyle/>
          <a:p>
            <a:pPr algn="just"/>
            <a:r>
              <a:rPr lang="pt-PT" dirty="0"/>
              <a:t>A mudança de comportamento é continua e pode acontecer mesmo após período de implementação da campanha;</a:t>
            </a:r>
          </a:p>
          <a:p>
            <a:pPr algn="just"/>
            <a:r>
              <a:rPr lang="pt-PT" dirty="0"/>
              <a:t>Campanhas de mudança de comportamento necessitam de uma forte monitoria e deve-se ir adaptando a medida que se vai desenvolvendo;</a:t>
            </a:r>
          </a:p>
          <a:p>
            <a:pPr algn="just"/>
            <a:r>
              <a:rPr lang="pt-BR" dirty="0"/>
              <a:t>Necessidade do estabelecimento de uma rede de cadeia de suplimentos de produtos e serviços de saneamentos e capacitação de artesaos locais para auxiliar as familias na construcao de latrinas segundo os modelos propostos;</a:t>
            </a:r>
          </a:p>
          <a:p>
            <a:pPr algn="just"/>
            <a:r>
              <a:rPr lang="pt-BR" dirty="0"/>
              <a:t>Enfoque geografico em locais espec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pt-BR" dirty="0"/>
              <a:t>ficos facilita a implementacação, control e monitoria das actividades; 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  <a:p>
            <a:pPr algn="just"/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43DE6-A73E-4E4F-1F55-658990EF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32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261A-D14A-C4CE-F5C8-578B3F44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2332"/>
            <a:ext cx="8177807" cy="296518"/>
          </a:xfrm>
        </p:spPr>
        <p:txBody>
          <a:bodyPr/>
          <a:lstStyle/>
          <a:p>
            <a:r>
              <a:rPr lang="pt-PT" b="1" dirty="0"/>
              <a:t>Principais recomendações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FD9F-AE36-2A5C-E49A-136721005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396910"/>
            <a:ext cx="8971933" cy="4444082"/>
          </a:xfrm>
        </p:spPr>
        <p:txBody>
          <a:bodyPr/>
          <a:lstStyle/>
          <a:p>
            <a:r>
              <a:rPr lang="pt-BR" dirty="0"/>
              <a:t>A abordagem de comunicação para a mudança de comportamento pode ser adoptada para complementar a abordagem SANTOLIC para aceleração das taxas de cobertura e maior resiliência das infraestruturas de saneamento;</a:t>
            </a:r>
          </a:p>
          <a:p>
            <a:pPr algn="just"/>
            <a:r>
              <a:rPr lang="pt-BR" dirty="0"/>
              <a:t>O foco das campanhas deve estar na promoção da auto-construção de latrinas resistentes a chuvas e ventos e não apenas no abandono do fecalismo a céu aberto;</a:t>
            </a:r>
          </a:p>
          <a:p>
            <a:pPr algn="just"/>
            <a:r>
              <a:rPr lang="pt-BR" dirty="0"/>
              <a:t>Programação de campanhas a nivel provincial nos PESOPs e PIA para financiamento das campanhas de comunicação a nivel provincial ou mesmo nacional;</a:t>
            </a:r>
          </a:p>
          <a:p>
            <a:r>
              <a:rPr lang="pt-BR" dirty="0"/>
              <a:t>Aprofundar as pesquisas para procura de soluções de baixo custo nas zonas costeiras e confirmação dos motivadores comportamentais de outros grupos etnico-linguisticos que não o Lomwé;</a:t>
            </a:r>
          </a:p>
          <a:p>
            <a:r>
              <a:rPr lang="pt-BR" dirty="0"/>
              <a:t>Criação de um sistema de incentivos por desempenho transparente para mobilização plena das lideranças locais.</a:t>
            </a:r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7D15C-B8BB-094F-B752-B75453CBF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6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8F9B-0A19-5C01-C52B-8576CDDA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1"/>
            <a:ext cx="8177807" cy="417682"/>
          </a:xfrm>
        </p:spPr>
        <p:txBody>
          <a:bodyPr/>
          <a:lstStyle/>
          <a:p>
            <a:r>
              <a:rPr lang="pt-PT" dirty="0" err="1"/>
              <a:t>Proximos</a:t>
            </a:r>
            <a:r>
              <a:rPr lang="pt-PT" dirty="0"/>
              <a:t> passos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1F41-933C-F28A-B1CD-9C90BE08E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596144"/>
            <a:ext cx="8177807" cy="39512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dirty="0"/>
              <a:t>Realização do evento de encerramento da campanha e entrega dos prémios de desempenho aos </a:t>
            </a:r>
            <a:r>
              <a:rPr lang="pt-PT" dirty="0" err="1"/>
              <a:t>actores</a:t>
            </a:r>
            <a:r>
              <a:rPr lang="pt-PT" dirty="0"/>
              <a:t> envolvidos (lideres dos povoados e </a:t>
            </a:r>
            <a:r>
              <a:rPr lang="pt-PT" dirty="0" err="1"/>
              <a:t>activistas</a:t>
            </a:r>
            <a:r>
              <a:rPr lang="pt-PT" dirty="0"/>
              <a:t>);</a:t>
            </a:r>
          </a:p>
          <a:p>
            <a:pPr marL="0" indent="0">
              <a:lnSpc>
                <a:spcPct val="100000"/>
              </a:lnSpc>
              <a:buNone/>
            </a:pPr>
            <a:endParaRPr lang="pt-PT" dirty="0"/>
          </a:p>
          <a:p>
            <a:pPr>
              <a:lnSpc>
                <a:spcPct val="100000"/>
              </a:lnSpc>
            </a:pPr>
            <a:r>
              <a:rPr lang="pt-PT" dirty="0"/>
              <a:t>Realização do </a:t>
            </a:r>
            <a:r>
              <a:rPr lang="pt-PT" dirty="0" err="1"/>
              <a:t>Endline</a:t>
            </a:r>
            <a:r>
              <a:rPr lang="pt-PT" dirty="0"/>
              <a:t> da campanha </a:t>
            </a:r>
            <a:r>
              <a:rPr lang="pt-PT" dirty="0" err="1"/>
              <a:t>Namiruku</a:t>
            </a:r>
            <a:r>
              <a:rPr lang="pt-PT" dirty="0"/>
              <a:t>;</a:t>
            </a:r>
          </a:p>
          <a:p>
            <a:pPr marL="0" indent="0">
              <a:lnSpc>
                <a:spcPct val="100000"/>
              </a:lnSpc>
              <a:buNone/>
            </a:pPr>
            <a:endParaRPr lang="pt-PT" dirty="0"/>
          </a:p>
          <a:p>
            <a:pPr>
              <a:lnSpc>
                <a:spcPct val="100000"/>
              </a:lnSpc>
            </a:pPr>
            <a:r>
              <a:rPr lang="pt-PT" dirty="0"/>
              <a:t>Desenvolvimento de artigo sobre o desenvolvimento da campanha e principais resultados para disseminação da experiência, licões e desafios;</a:t>
            </a:r>
          </a:p>
          <a:p>
            <a:pPr marL="0" indent="0">
              <a:lnSpc>
                <a:spcPct val="100000"/>
              </a:lnSpc>
              <a:buNone/>
            </a:pPr>
            <a:endParaRPr lang="pt-PT" dirty="0"/>
          </a:p>
          <a:p>
            <a:pPr>
              <a:lnSpc>
                <a:spcPct val="100000"/>
              </a:lnSpc>
            </a:pPr>
            <a:r>
              <a:rPr lang="pt-PT" dirty="0"/>
              <a:t>Desenvolvimento de Pesquisa Formativa sobre construção de latrinas resistentes nas zonas costeiras;</a:t>
            </a:r>
          </a:p>
          <a:p>
            <a:pPr marL="0" indent="0">
              <a:lnSpc>
                <a:spcPct val="100000"/>
              </a:lnSpc>
              <a:buNone/>
            </a:pPr>
            <a:endParaRPr lang="pt-PT" dirty="0"/>
          </a:p>
          <a:p>
            <a:pPr>
              <a:lnSpc>
                <a:spcPct val="100000"/>
              </a:lnSpc>
            </a:pPr>
            <a:r>
              <a:rPr lang="pt-PT" dirty="0"/>
              <a:t>Realização de capacitação para Governo e parceiros interessados sobre processo de BCD  tomando como exemplo a campanha Namiruku.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8D1D8-652E-E768-3E0F-0B9F96092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9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4BF0-B916-F973-6385-2D15C4F8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Reportagem fotográfica – Realização da Pesquisa Formativa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3453-686D-289B-CAC2-6BDC6AD04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196C8-6BAA-1ECF-129A-3A3B36EB1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56" y="1305967"/>
            <a:ext cx="2274639" cy="1705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C6E53-5923-B78F-8B9D-2B8D4CED1D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78" y="1297952"/>
            <a:ext cx="2274640" cy="1705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47074-43B7-C5B4-AB88-861A166698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918" y="1297952"/>
            <a:ext cx="2274639" cy="1705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9FD77-3573-A955-176F-EAD79E8789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505" y="2976973"/>
            <a:ext cx="2620102" cy="196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AD048-EFD0-0CF9-92B4-EDDEDC6D39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84" y="3011946"/>
            <a:ext cx="2274639" cy="1705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9415A-32A2-F87D-3DD5-28DEC4A0AF56}"/>
              </a:ext>
            </a:extLst>
          </p:cNvPr>
          <p:cNvSpPr txBox="1"/>
          <p:nvPr/>
        </p:nvSpPr>
        <p:spPr>
          <a:xfrm>
            <a:off x="455462" y="753421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Capacitação da equipe</a:t>
            </a:r>
          </a:p>
          <a:p>
            <a:pPr algn="ctr"/>
            <a:r>
              <a:rPr lang="pt-PT" dirty="0"/>
              <a:t>de pesquisa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AA28A-8DC5-E772-37D1-54B6213874C1}"/>
              </a:ext>
            </a:extLst>
          </p:cNvPr>
          <p:cNvSpPr txBox="1"/>
          <p:nvPr/>
        </p:nvSpPr>
        <p:spPr>
          <a:xfrm>
            <a:off x="4118666" y="917766"/>
            <a:ext cx="509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Levantamento de Dados nas comunidades</a:t>
            </a:r>
          </a:p>
        </p:txBody>
      </p:sp>
    </p:spTree>
    <p:extLst>
      <p:ext uri="{BB962C8B-B14F-4D97-AF65-F5344CB8AC3E}">
        <p14:creationId xmlns:p14="http://schemas.microsoft.com/office/powerpoint/2010/main" val="4095559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9902FE2-AABF-CD3F-AE57-C542FA76E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673100"/>
            <a:ext cx="4295775" cy="1857375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8E464E1-63A2-C2C4-F1C0-DC935D166D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2601913"/>
            <a:ext cx="2746375" cy="202088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094EE0-CDA8-FC05-311A-5CDAACACA9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975" y="2601913"/>
            <a:ext cx="1477963" cy="2020888"/>
          </a:xfrm>
          <a:prstGeom prst="rect">
            <a:avLst/>
          </a:prstGeom>
        </p:spPr>
      </p:pic>
      <p:pic>
        <p:nvPicPr>
          <p:cNvPr id="8" name="Picture 7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664A92CB-176F-09C0-8364-6497B4E65D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75" y="673100"/>
            <a:ext cx="3559175" cy="1936750"/>
          </a:xfrm>
          <a:prstGeom prst="rect">
            <a:avLst/>
          </a:prstGeom>
        </p:spPr>
      </p:pic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F08BA6A6-DC9B-A260-FA4D-F398DF053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75" y="2682875"/>
            <a:ext cx="3559175" cy="19399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29" y="126457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Capacitação da equipe de Implementação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67A2F611-17F3-BEA3-1C6E-1FB4C94F9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847725"/>
            <a:ext cx="2676525" cy="1758950"/>
          </a:xfrm>
          <a:prstGeom prst="rect">
            <a:avLst/>
          </a:prstGeom>
        </p:spPr>
      </p:pic>
      <p:pic>
        <p:nvPicPr>
          <p:cNvPr id="22" name="Picture 21" descr="A picture containing text, person, group&#10;&#10;Description automatically generated">
            <a:extLst>
              <a:ext uri="{FF2B5EF4-FFF2-40B4-BE49-F238E27FC236}">
                <a16:creationId xmlns:a16="http://schemas.microsoft.com/office/drawing/2014/main" id="{D5E21C14-434B-D202-7B01-19644D67AE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681288"/>
            <a:ext cx="2676525" cy="1765300"/>
          </a:xfrm>
          <a:prstGeom prst="rect">
            <a:avLst/>
          </a:prstGeom>
        </p:spPr>
      </p:pic>
      <p:pic>
        <p:nvPicPr>
          <p:cNvPr id="10" name="Picture 9" descr="A group of people sitting on chairs&#10;&#10;Description automatically generated with low confidence">
            <a:extLst>
              <a:ext uri="{FF2B5EF4-FFF2-40B4-BE49-F238E27FC236}">
                <a16:creationId xmlns:a16="http://schemas.microsoft.com/office/drawing/2014/main" id="{AD019745-1AC6-0E65-A048-D782753AFD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888" y="847725"/>
            <a:ext cx="2678113" cy="1762125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E68B33B9-F8E4-4ECF-34DA-53AC0E6730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847725"/>
            <a:ext cx="2674938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55BA0-E9FA-971C-713E-7CD5A0C19B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888" y="2684463"/>
            <a:ext cx="2678113" cy="1762125"/>
          </a:xfrm>
          <a:prstGeom prst="rect">
            <a:avLst/>
          </a:prstGeom>
        </p:spPr>
      </p:pic>
      <p:pic>
        <p:nvPicPr>
          <p:cNvPr id="24" name="Picture 23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786BED0A-D434-3681-86EE-ABF7CE5C48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025" y="2684463"/>
            <a:ext cx="2674938" cy="1762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Lançamento da campanha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4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A97E50D0-8CCE-88E5-E222-EFFA93C907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1338263"/>
            <a:ext cx="4716463" cy="2620963"/>
          </a:xfrm>
          <a:prstGeom prst="rect">
            <a:avLst/>
          </a:prstGeom>
        </p:spPr>
      </p:pic>
      <p:pic>
        <p:nvPicPr>
          <p:cNvPr id="15" name="Picture 14" descr="Two people standing in front of a sign&#10;&#10;Description automatically generated with low confidence">
            <a:extLst>
              <a:ext uri="{FF2B5EF4-FFF2-40B4-BE49-F238E27FC236}">
                <a16:creationId xmlns:a16="http://schemas.microsoft.com/office/drawing/2014/main" id="{D25B20DC-B844-6C6E-0E08-D9241EDF98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825" y="1338263"/>
            <a:ext cx="1138238" cy="2620963"/>
          </a:xfrm>
          <a:prstGeom prst="rect">
            <a:avLst/>
          </a:prstGeom>
        </p:spPr>
      </p:pic>
      <p:pic>
        <p:nvPicPr>
          <p:cNvPr id="13" name="Picture 12" descr="A large group of people sitting outside&#10;&#10;Description automatically generated with low confidence">
            <a:extLst>
              <a:ext uri="{FF2B5EF4-FFF2-40B4-BE49-F238E27FC236}">
                <a16:creationId xmlns:a16="http://schemas.microsoft.com/office/drawing/2014/main" id="{DCE305E7-B92F-BC7A-74F0-FC225D22A7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675" y="1338263"/>
            <a:ext cx="2174875" cy="938213"/>
          </a:xfrm>
          <a:prstGeom prst="rect">
            <a:avLst/>
          </a:prstGeom>
        </p:spPr>
      </p:pic>
      <p:pic>
        <p:nvPicPr>
          <p:cNvPr id="11" name="Picture 10" descr="A picture containing tree, person, outdoor, sky&#10;&#10;Description automatically generated">
            <a:extLst>
              <a:ext uri="{FF2B5EF4-FFF2-40B4-BE49-F238E27FC236}">
                <a16:creationId xmlns:a16="http://schemas.microsoft.com/office/drawing/2014/main" id="{472A19CA-667F-4EF3-7F9C-B875205AA0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675" y="2351088"/>
            <a:ext cx="2174875" cy="1608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Roadshows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5B74-350A-7036-076E-23324CA2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8" y="243985"/>
            <a:ext cx="4851647" cy="362594"/>
          </a:xfrm>
        </p:spPr>
        <p:txBody>
          <a:bodyPr/>
          <a:lstStyle/>
          <a:p>
            <a:r>
              <a:rPr lang="pt-PT" b="1" dirty="0"/>
              <a:t>Contextualização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37BA-C696-AE19-1BAE-C29B5CD93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78" y="735130"/>
            <a:ext cx="6162322" cy="3983783"/>
          </a:xfrm>
        </p:spPr>
        <p:txBody>
          <a:bodyPr/>
          <a:lstStyle/>
          <a:p>
            <a:pPr algn="just"/>
            <a:r>
              <a:rPr lang="pt-BR" sz="1400" dirty="0"/>
              <a:t>No âmbito do PRONASAR-FCDO (2015 a 2020) nas prov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pt-BR" sz="1400" dirty="0"/>
              <a:t>ncias de Nampula e Zambézia verificou-se que cerca de 50% das comunidades declaradas LIFECA não mantem o seu estatuto após 2 anos =&gt; fraca qualidade das latrinas.</a:t>
            </a:r>
          </a:p>
          <a:p>
            <a:pPr algn="just"/>
            <a:r>
              <a:rPr lang="pt-BR" sz="1400" dirty="0"/>
              <a:t>Em 2021, a SNV e Governos Provincial e Distritais desenvolveral uma pesquisa formativa sobre contrução de latrinas resistentes nas comunidades de 4 distritos da ZMB </a:t>
            </a:r>
          </a:p>
          <a:p>
            <a:pPr algn="just"/>
            <a:r>
              <a:rPr lang="pt-BR" sz="1400" dirty="0"/>
              <a:t>Em 2022, e com base nos resultados da pesquisa, foi desenhada uma campanha de comunicação para a mudança de comportamento (CMC) - </a:t>
            </a:r>
            <a:r>
              <a:rPr lang="pt-BR" sz="1400" b="1" i="1" dirty="0"/>
              <a:t>Namiruku – Constrói uma latrina que anima</a:t>
            </a:r>
            <a:r>
              <a:rPr lang="pt-BR" sz="1400" dirty="0"/>
              <a:t> =&gt; visa promover a construção de latrinas resistentes, reforçando abordagens usadas no Sector WASH (CLTS, PHAST, ...).</a:t>
            </a:r>
            <a:endParaRPr lang="pt-BR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523DE-3A0F-CBEE-FA53-AF12992CA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cs typeface="Arial" charset="0"/>
            </a:endParaRP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11970D05-7A19-4937-94B0-DC52A963B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523" y="606579"/>
            <a:ext cx="1088177" cy="1176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B7BB65-7952-68D4-8DE4-6F9414D154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017" y="2059761"/>
            <a:ext cx="1613540" cy="102397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228BCB-1A4B-5C62-47E4-5456CF2A6A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232" y="3291297"/>
            <a:ext cx="1900861" cy="10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8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6A5D3626-2512-4A72-BDFC-E9FC608A55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673100"/>
            <a:ext cx="2670175" cy="1985963"/>
          </a:xfrm>
          <a:prstGeom prst="rect">
            <a:avLst/>
          </a:prstGeom>
        </p:spPr>
      </p:pic>
      <p:pic>
        <p:nvPicPr>
          <p:cNvPr id="9" name="Picture 8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E9884468-73E5-6173-FDDE-ACEAE5E2FD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363" y="673100"/>
            <a:ext cx="3395663" cy="1985963"/>
          </a:xfrm>
          <a:prstGeom prst="rect">
            <a:avLst/>
          </a:prstGeom>
        </p:spPr>
      </p:pic>
      <p:pic>
        <p:nvPicPr>
          <p:cNvPr id="6" name="Content Placeholder 5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6DFA2151-C519-825F-8C3F-8CC2CBBB3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2724150"/>
            <a:ext cx="2587625" cy="1898650"/>
          </a:xfrm>
        </p:spPr>
      </p:pic>
      <p:pic>
        <p:nvPicPr>
          <p:cNvPr id="8" name="Picture 7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AC25C506-48F4-D785-7309-E22462C279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13" y="2724150"/>
            <a:ext cx="3478213" cy="189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16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B54B8FE3-5898-0288-E9F4-7077036F3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779463"/>
            <a:ext cx="2782888" cy="3736975"/>
          </a:xfrm>
          <a:prstGeom prst="rect">
            <a:avLst/>
          </a:prstGeom>
        </p:spPr>
      </p:pic>
      <p:pic>
        <p:nvPicPr>
          <p:cNvPr id="12" name="Picture 11" descr="A picture containing outdoor, ground, building, dirt&#10;&#10;Description automatically generated">
            <a:extLst>
              <a:ext uri="{FF2B5EF4-FFF2-40B4-BE49-F238E27FC236}">
                <a16:creationId xmlns:a16="http://schemas.microsoft.com/office/drawing/2014/main" id="{F399FC08-FFCC-2723-9750-66D8BFB58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838" y="779463"/>
            <a:ext cx="2778125" cy="3736975"/>
          </a:xfrm>
          <a:prstGeom prst="rect">
            <a:avLst/>
          </a:prstGeom>
        </p:spPr>
      </p:pic>
      <p:pic>
        <p:nvPicPr>
          <p:cNvPr id="6" name="Content Placeholder 5" descr="A picture containing outdoor, ground, person, nature&#10;&#10;Description automatically generated">
            <a:extLst>
              <a:ext uri="{FF2B5EF4-FFF2-40B4-BE49-F238E27FC236}">
                <a16:creationId xmlns:a16="http://schemas.microsoft.com/office/drawing/2014/main" id="{8CEDE6EA-6513-195C-5D6C-AD8BC3511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88" y="779463"/>
            <a:ext cx="2466975" cy="1830388"/>
          </a:xfrm>
        </p:spPr>
      </p:pic>
      <p:pic>
        <p:nvPicPr>
          <p:cNvPr id="10" name="Picture 9" descr="A group of people standing around a pile of logs&#10;&#10;Description automatically generated with low confidence">
            <a:extLst>
              <a:ext uri="{FF2B5EF4-FFF2-40B4-BE49-F238E27FC236}">
                <a16:creationId xmlns:a16="http://schemas.microsoft.com/office/drawing/2014/main" id="{06BD62E4-C443-D6D4-7474-98B6771BB8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88" y="2684463"/>
            <a:ext cx="2466975" cy="183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Visitas casa a casa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5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6" y="242368"/>
            <a:ext cx="8177807" cy="476793"/>
          </a:xfrm>
        </p:spPr>
        <p:txBody>
          <a:bodyPr/>
          <a:lstStyle/>
          <a:p>
            <a:r>
              <a:rPr lang="pt-PT" dirty="0"/>
              <a:t>Reportagem Fotográfica – Monitoria Governo Local</a:t>
            </a:r>
          </a:p>
        </p:txBody>
      </p:sp>
      <p:pic>
        <p:nvPicPr>
          <p:cNvPr id="6" name="Content Placeholder 5" descr="A picture containing outdoor, sky, ground&#10;&#10;Description automatically generated">
            <a:extLst>
              <a:ext uri="{FF2B5EF4-FFF2-40B4-BE49-F238E27FC236}">
                <a16:creationId xmlns:a16="http://schemas.microsoft.com/office/drawing/2014/main" id="{A720259D-B9C7-B154-718B-E72486579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747" y="907624"/>
            <a:ext cx="2525405" cy="18940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>
              <a:cs typeface="Arial" charset="0"/>
            </a:endParaRPr>
          </a:p>
        </p:txBody>
      </p:sp>
      <p:pic>
        <p:nvPicPr>
          <p:cNvPr id="10" name="Picture 9" descr="A couple of me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DE92C72C-58EC-ACE6-2C68-2443EBC78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66" y="907627"/>
            <a:ext cx="2841081" cy="3788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BDD72-22FB-9503-7A10-A914650979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744" y="2801681"/>
            <a:ext cx="2525405" cy="1894054"/>
          </a:xfrm>
          <a:prstGeom prst="rect">
            <a:avLst/>
          </a:prstGeom>
        </p:spPr>
      </p:pic>
      <p:pic>
        <p:nvPicPr>
          <p:cNvPr id="9" name="Picture 8" descr="A picture containing tree, ground, outdoor, plant&#10;&#10;Description automatically generated">
            <a:extLst>
              <a:ext uri="{FF2B5EF4-FFF2-40B4-BE49-F238E27FC236}">
                <a16:creationId xmlns:a16="http://schemas.microsoft.com/office/drawing/2014/main" id="{4316EF90-97AF-4726-35A7-03F597D1E9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155" y="907627"/>
            <a:ext cx="2525405" cy="1894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5F532-F110-2022-FA75-5D08ACF5FF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154" y="2801678"/>
            <a:ext cx="2525404" cy="18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6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mountain, nature, dirt&#10;&#10;Description automatically generated">
            <a:extLst>
              <a:ext uri="{FF2B5EF4-FFF2-40B4-BE49-F238E27FC236}">
                <a16:creationId xmlns:a16="http://schemas.microsoft.com/office/drawing/2014/main" id="{CAB66BD7-7FCB-E3D0-C951-C6F99A3345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673100"/>
            <a:ext cx="2189163" cy="3949700"/>
          </a:xfrm>
          <a:prstGeom prst="rect">
            <a:avLst/>
          </a:prstGeom>
        </p:spPr>
      </p:pic>
      <p:pic>
        <p:nvPicPr>
          <p:cNvPr id="11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352EFC6-7F64-F14E-D275-D85615F8B0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673100"/>
            <a:ext cx="2189163" cy="3949700"/>
          </a:xfrm>
          <a:prstGeom prst="rect">
            <a:avLst/>
          </a:prstGeom>
        </p:spPr>
      </p:pic>
      <p:pic>
        <p:nvPicPr>
          <p:cNvPr id="13" name="Picture 12" descr="A group of people outside a hut&#10;&#10;Description automatically generated with medium confidence">
            <a:extLst>
              <a:ext uri="{FF2B5EF4-FFF2-40B4-BE49-F238E27FC236}">
                <a16:creationId xmlns:a16="http://schemas.microsoft.com/office/drawing/2014/main" id="{E93F3328-6197-3768-7F74-630BD676AE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88" y="673100"/>
            <a:ext cx="3387725" cy="1873250"/>
          </a:xfrm>
          <a:prstGeom prst="rect">
            <a:avLst/>
          </a:prstGeom>
        </p:spPr>
      </p:pic>
      <p:pic>
        <p:nvPicPr>
          <p:cNvPr id="15" name="Picture 14" descr="A picture containing ground, outdoor, sky, building&#10;&#10;Description automatically generated">
            <a:extLst>
              <a:ext uri="{FF2B5EF4-FFF2-40B4-BE49-F238E27FC236}">
                <a16:creationId xmlns:a16="http://schemas.microsoft.com/office/drawing/2014/main" id="{CBA579FB-61CD-6E2C-2279-4966DB64EE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88" y="2619375"/>
            <a:ext cx="3387725" cy="2003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8917-B48B-B1D3-857B-F7F75C6B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01430"/>
            <a:ext cx="8177807" cy="476793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Celebração dos </a:t>
            </a:r>
            <a:r>
              <a:rPr lang="pt-PT" dirty="0" err="1"/>
              <a:t>Namirukus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91774-2FB3-F7FF-8781-44EEA931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557" y="4942050"/>
            <a:ext cx="426443" cy="201450"/>
          </a:xfrm>
        </p:spPr>
        <p:txBody>
          <a:bodyPr>
            <a:normAutofit/>
          </a:bodyPr>
          <a:lstStyle/>
          <a:p>
            <a:pPr defTabSz="685800" fontAlgn="base">
              <a:spcBef>
                <a:spcPct val="0"/>
              </a:spcBef>
              <a:spcAft>
                <a:spcPts val="600"/>
              </a:spcAft>
              <a:defRPr/>
            </a:pPr>
            <a:fld id="{9BE9B723-3BEB-4F30-99A3-5D2A65B6DA6E}" type="slidenum">
              <a:rPr lang="en-US" smtClean="0"/>
              <a:pPr defTabSz="685800" fontAlgn="base">
                <a:spcBef>
                  <a:spcPct val="0"/>
                </a:spcBef>
                <a:spcAft>
                  <a:spcPts val="60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5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tand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948C3D38-12CE-56BA-FF76-DBA868E77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618" y="608400"/>
            <a:ext cx="3148579" cy="23614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7F6FC-0ED5-6C0A-74AB-C008D9AEC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93C6D-A1D8-30CE-C12D-20A152C705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077" y="2936089"/>
            <a:ext cx="2619939" cy="1964954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1AE6E7-DF35-B3F3-C88E-0913070F4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197" y="666071"/>
            <a:ext cx="3013354" cy="2257661"/>
          </a:xfrm>
          <a:prstGeom prst="rect">
            <a:avLst/>
          </a:prstGeom>
        </p:spPr>
      </p:pic>
      <p:pic>
        <p:nvPicPr>
          <p:cNvPr id="12" name="Picture 1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0E922BFE-0FE2-B9DF-3C8B-17A5946E9C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40" y="609607"/>
            <a:ext cx="1796478" cy="2395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D3A93-D02C-AF29-1656-AA6A1D2222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40" y="2956593"/>
            <a:ext cx="3205937" cy="19235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0D26F31-A95E-2C1D-581D-ED7FDBDD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3" y="187752"/>
            <a:ext cx="8177213" cy="366858"/>
          </a:xfrm>
        </p:spPr>
        <p:txBody>
          <a:bodyPr wrap="none" anchor="b">
            <a:normAutofit/>
          </a:bodyPr>
          <a:lstStyle/>
          <a:p>
            <a:r>
              <a:rPr lang="pt-PT" dirty="0"/>
              <a:t>Reportagem Fotográfica – Celebração dos </a:t>
            </a:r>
            <a:r>
              <a:rPr lang="pt-PT" dirty="0" err="1"/>
              <a:t>Namirukus</a:t>
            </a:r>
            <a:endParaRPr lang="pt-PT" dirty="0"/>
          </a:p>
        </p:txBody>
      </p:sp>
      <p:pic>
        <p:nvPicPr>
          <p:cNvPr id="17" name="Picture 16" descr="A picture containing tree, person, ground, outdoor&#10;&#10;Description automatically generated">
            <a:extLst>
              <a:ext uri="{FF2B5EF4-FFF2-40B4-BE49-F238E27FC236}">
                <a16:creationId xmlns:a16="http://schemas.microsoft.com/office/drawing/2014/main" id="{5B3AC413-2F64-9323-3628-0D1D96DD56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016" y="2923732"/>
            <a:ext cx="2619938" cy="19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0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E907-EEC7-E73F-824B-91BBE484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596" y="546498"/>
            <a:ext cx="3738610" cy="2367810"/>
          </a:xfrm>
          <a:noFill/>
        </p:spPr>
        <p:txBody>
          <a:bodyPr vert="horz" wrap="non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900"/>
              <a:t>Obrigado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15DF5D-AB76-3EFE-76DB-8C7FCFF9A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"/>
            <a:ext cx="4504134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ED2F7-FF72-9DA9-440B-DF380909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1" y="634148"/>
            <a:ext cx="5584602" cy="3951211"/>
          </a:xfrm>
        </p:spPr>
        <p:txBody>
          <a:bodyPr/>
          <a:lstStyle/>
          <a:p>
            <a:pPr algn="just"/>
            <a:r>
              <a:rPr lang="pt-PT" dirty="0"/>
              <a:t>A iniciativa enquadra-se no Pilar 3 da ENSR (2021 - 2030) - “Promoção da mudança efectiva do comportamento das comunidades” </a:t>
            </a:r>
            <a:r>
              <a:rPr lang="pt-BR" dirty="0"/>
              <a:t>=&gt; eliminar o </a:t>
            </a:r>
            <a:r>
              <a:rPr lang="pt-BR" dirty="0" err="1"/>
              <a:t>fecalismo</a:t>
            </a:r>
            <a:r>
              <a:rPr lang="pt-BR" dirty="0"/>
              <a:t> a céu aberto e </a:t>
            </a:r>
            <a:r>
              <a:rPr lang="pt-PT" dirty="0"/>
              <a:t>promover boas práticas de higiene de higiene e saneamento </a:t>
            </a:r>
            <a:r>
              <a:rPr lang="en-GB" dirty="0" err="1"/>
              <a:t>como</a:t>
            </a:r>
            <a:r>
              <a:rPr lang="en-GB" dirty="0"/>
              <a:t> um </a:t>
            </a:r>
            <a:r>
              <a:rPr lang="en-GB" dirty="0" err="1"/>
              <a:t>contributo</a:t>
            </a:r>
            <a:r>
              <a:rPr lang="en-GB" dirty="0"/>
              <a:t> para </a:t>
            </a:r>
            <a:r>
              <a:rPr lang="en-GB" dirty="0" err="1"/>
              <a:t>alcance</a:t>
            </a:r>
            <a:r>
              <a:rPr lang="en-GB" dirty="0"/>
              <a:t> do </a:t>
            </a:r>
            <a:r>
              <a:rPr lang="pt-BR" dirty="0"/>
              <a:t>ODS 6.</a:t>
            </a:r>
          </a:p>
          <a:p>
            <a:pPr algn="just"/>
            <a:endParaRPr lang="pt-BR" sz="1050" dirty="0"/>
          </a:p>
          <a:p>
            <a:pPr algn="just"/>
            <a:r>
              <a:rPr lang="pt-BR" sz="1600" dirty="0"/>
              <a:t>A campanha Piloto foi implementada nos Distritos de Ile e Alto Molocue (Província da Zambézia) com base nos resultados da Pesquisa Formativa (2020 – 21) usando a Abordagem BCD (</a:t>
            </a:r>
            <a:r>
              <a:rPr lang="pt-BR" sz="1600" i="1" dirty="0"/>
              <a:t>Behavior Centered Design)*</a:t>
            </a:r>
            <a:r>
              <a:rPr lang="pt-BR" sz="1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85608-3425-AC29-36A1-8BEFE3524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E9B723-3BEB-4F30-99A3-5D2A65B6DA6E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98BA6A-FE41-474B-BEFD-D5EF60B2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8" y="255274"/>
            <a:ext cx="4851647" cy="362594"/>
          </a:xfrm>
        </p:spPr>
        <p:txBody>
          <a:bodyPr/>
          <a:lstStyle/>
          <a:p>
            <a:r>
              <a:rPr lang="pt-PT" b="1" dirty="0"/>
              <a:t>Contextualização (</a:t>
            </a:r>
            <a:r>
              <a:rPr lang="pt-PT" b="1" dirty="0" err="1"/>
              <a:t>cont</a:t>
            </a:r>
            <a:r>
              <a:rPr lang="pt-PT" b="1" dirty="0"/>
              <a:t>.)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8A8DAE-7F64-4452-A476-19E16EA2B253}"/>
              </a:ext>
            </a:extLst>
          </p:cNvPr>
          <p:cNvSpPr txBox="1"/>
          <p:nvPr/>
        </p:nvSpPr>
        <p:spPr>
          <a:xfrm>
            <a:off x="688622" y="4866501"/>
            <a:ext cx="8028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i="1" dirty="0">
                <a:latin typeface="Arial" panose="020B0604020202020204" pitchFamily="34" charset="0"/>
                <a:cs typeface="Arial" panose="020B0604020202020204" pitchFamily="34" charset="0"/>
              </a:rPr>
              <a:t>* - Uma abordagem da psicologia evolutiva para a mudança de comportamento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EA23C-74D9-2F72-818C-7B61615F21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578" y="2176690"/>
            <a:ext cx="2604200" cy="2966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68A22-7618-C6A2-6C8C-5C6A89B3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40" y="33077"/>
            <a:ext cx="23526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A606F-9870-3C4F-9341-B5F4DB81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2908A2-D879-1346-B52F-BA5D1E6F1DC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DC353F-684A-534E-8E47-DA680BE4C5F2}"/>
              </a:ext>
            </a:extLst>
          </p:cNvPr>
          <p:cNvSpPr txBox="1">
            <a:spLocks/>
          </p:cNvSpPr>
          <p:nvPr/>
        </p:nvSpPr>
        <p:spPr>
          <a:xfrm>
            <a:off x="1364665" y="763522"/>
            <a:ext cx="6284645" cy="594785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50"/>
              </a:lnSpc>
            </a:pPr>
            <a:r>
              <a:rPr lang="en-US" sz="3300" dirty="0" err="1">
                <a:solidFill>
                  <a:srgbClr val="00B0F0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Modelo</a:t>
            </a:r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ABCDE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29FFA-31C5-C94F-A502-599F6BF362AD}"/>
              </a:ext>
            </a:extLst>
          </p:cNvPr>
          <p:cNvSpPr/>
          <p:nvPr/>
        </p:nvSpPr>
        <p:spPr>
          <a:xfrm>
            <a:off x="554183" y="1514508"/>
            <a:ext cx="8107136" cy="19594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C1E0A8-0A5D-1E42-BAC8-58F3AD876EA6}"/>
              </a:ext>
            </a:extLst>
          </p:cNvPr>
          <p:cNvGrpSpPr/>
          <p:nvPr/>
        </p:nvGrpSpPr>
        <p:grpSpPr>
          <a:xfrm>
            <a:off x="965392" y="1826910"/>
            <a:ext cx="952500" cy="1006286"/>
            <a:chOff x="292100" y="4394200"/>
            <a:chExt cx="1270000" cy="144677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9F7D2F-B2A6-8A4D-8A8A-35784E24CD31}"/>
                </a:ext>
              </a:extLst>
            </p:cNvPr>
            <p:cNvSpPr/>
            <p:nvPr/>
          </p:nvSpPr>
          <p:spPr>
            <a:xfrm>
              <a:off x="292100" y="4394200"/>
              <a:ext cx="12700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4B07FA-D4AC-4148-9E90-DA3297633F2D}"/>
                </a:ext>
              </a:extLst>
            </p:cNvPr>
            <p:cNvSpPr txBox="1"/>
            <p:nvPr/>
          </p:nvSpPr>
          <p:spPr>
            <a:xfrm>
              <a:off x="596449" y="4584714"/>
              <a:ext cx="665140" cy="1256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B0F0"/>
                  </a:solidFill>
                  <a:latin typeface="+mj-lt"/>
                  <a:ea typeface="Baskerville" panose="02020502070401020303" pitchFamily="18" charset="0"/>
                  <a:cs typeface="Verdana" panose="020B0604030504040204" pitchFamily="34" charset="0"/>
                </a:rPr>
                <a:t>A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41AE64A-534C-8F4F-A60A-C76AA2E92883}"/>
              </a:ext>
            </a:extLst>
          </p:cNvPr>
          <p:cNvSpPr txBox="1"/>
          <p:nvPr/>
        </p:nvSpPr>
        <p:spPr>
          <a:xfrm>
            <a:off x="637280" y="2911578"/>
            <a:ext cx="1633781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Assess</a:t>
            </a:r>
          </a:p>
          <a:p>
            <a:pPr algn="ct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Conhecimento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existente</a:t>
            </a:r>
            <a:endParaRPr lang="en-IN" sz="1050" dirty="0">
              <a:solidFill>
                <a:schemeClr val="bg1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3A0906-7F8E-7B48-A083-9C4D737E473A}"/>
              </a:ext>
            </a:extLst>
          </p:cNvPr>
          <p:cNvSpPr txBox="1"/>
          <p:nvPr/>
        </p:nvSpPr>
        <p:spPr>
          <a:xfrm>
            <a:off x="2308280" y="2922046"/>
            <a:ext cx="1422185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Build</a:t>
            </a:r>
          </a:p>
          <a:p>
            <a:pPr algn="ct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Através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da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Pesquisa</a:t>
            </a:r>
            <a:endParaRPr lang="en-IN" sz="900" dirty="0">
              <a:solidFill>
                <a:schemeClr val="bg1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14F9-02E9-AE42-9286-1EBD49A9E69B}"/>
              </a:ext>
            </a:extLst>
          </p:cNvPr>
          <p:cNvSpPr txBox="1"/>
          <p:nvPr/>
        </p:nvSpPr>
        <p:spPr>
          <a:xfrm>
            <a:off x="3668238" y="2922552"/>
            <a:ext cx="168668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Create</a:t>
            </a:r>
          </a:p>
          <a:p>
            <a:pPr algn="ct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Desenho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da 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intervencao</a:t>
            </a:r>
            <a:endParaRPr lang="en-IN" sz="1050" dirty="0">
              <a:solidFill>
                <a:schemeClr val="bg1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F887F-44B9-A043-84C3-D0CC68BA2D2B}"/>
              </a:ext>
            </a:extLst>
          </p:cNvPr>
          <p:cNvSpPr txBox="1"/>
          <p:nvPr/>
        </p:nvSpPr>
        <p:spPr>
          <a:xfrm>
            <a:off x="5586256" y="2771753"/>
            <a:ext cx="12025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Deliver</a:t>
            </a:r>
          </a:p>
          <a:p>
            <a:pPr algn="ctr"/>
            <a:r>
              <a:rPr lang="pt-PT" sz="1050" b="1" dirty="0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Implementação</a:t>
            </a:r>
            <a:r>
              <a:rPr lang="en-US" sz="1050" b="1" dirty="0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b="1" dirty="0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da  </a:t>
            </a:r>
            <a:r>
              <a:rPr lang="en-US" sz="1050" b="1" dirty="0" err="1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Interven</a:t>
            </a:r>
            <a:r>
              <a:rPr lang="pt-PT" sz="1050" b="1" dirty="0" err="1">
                <a:solidFill>
                  <a:schemeClr val="accent5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ção</a:t>
            </a:r>
            <a:endParaRPr lang="en-IN" sz="1050" b="1" dirty="0">
              <a:solidFill>
                <a:schemeClr val="accent5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82B665-6D63-A44B-9DBA-21D34A87A78E}"/>
              </a:ext>
            </a:extLst>
          </p:cNvPr>
          <p:cNvSpPr txBox="1"/>
          <p:nvPr/>
        </p:nvSpPr>
        <p:spPr>
          <a:xfrm>
            <a:off x="7184747" y="2760464"/>
            <a:ext cx="113364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Evaluate</a:t>
            </a:r>
          </a:p>
          <a:p>
            <a:pPr algn="ct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Avaliação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da </a:t>
            </a:r>
          </a:p>
          <a:p>
            <a:pPr algn="ctr"/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Intervencao</a:t>
            </a:r>
            <a:endParaRPr lang="en-IN" sz="1050" dirty="0">
              <a:solidFill>
                <a:schemeClr val="bg1"/>
              </a:solidFill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87FC19-E88C-5F4A-B1C1-67F52D51CA70}"/>
              </a:ext>
            </a:extLst>
          </p:cNvPr>
          <p:cNvSpPr txBox="1"/>
          <p:nvPr/>
        </p:nvSpPr>
        <p:spPr>
          <a:xfrm>
            <a:off x="1375954" y="3655715"/>
            <a:ext cx="1300356" cy="300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BCD </a:t>
            </a:r>
            <a:r>
              <a:rPr lang="en-US" sz="135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B93F32-EFBB-6140-AC5E-3C48CCE77D09}"/>
              </a:ext>
            </a:extLst>
          </p:cNvPr>
          <p:cNvSpPr txBox="1"/>
          <p:nvPr/>
        </p:nvSpPr>
        <p:spPr>
          <a:xfrm>
            <a:off x="2955986" y="3604584"/>
            <a:ext cx="2152320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Desenho</a:t>
            </a:r>
            <a:r>
              <a:rPr lang="en-US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35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</a:t>
            </a:r>
            <a:r>
              <a:rPr lang="en-US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</a:p>
          <a:p>
            <a:pPr algn="ctr"/>
            <a:r>
              <a:rPr lang="pt-PT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</a:t>
            </a:r>
            <a:r>
              <a:rPr lang="en-US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5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</a:t>
            </a:r>
            <a:r>
              <a:rPr lang="en-US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2ED17A-5C4D-864A-9341-8D69FC0FC6F2}"/>
              </a:ext>
            </a:extLst>
          </p:cNvPr>
          <p:cNvSpPr txBox="1"/>
          <p:nvPr/>
        </p:nvSpPr>
        <p:spPr>
          <a:xfrm>
            <a:off x="5424399" y="3638228"/>
            <a:ext cx="1415772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pt-PT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 </a:t>
            </a:r>
          </a:p>
          <a:p>
            <a:r>
              <a:rPr lang="pt-PT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Campanha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4E865-8B4B-7749-8C2C-CBDFBC75B906}"/>
              </a:ext>
            </a:extLst>
          </p:cNvPr>
          <p:cNvSpPr txBox="1"/>
          <p:nvPr/>
        </p:nvSpPr>
        <p:spPr>
          <a:xfrm>
            <a:off x="7190203" y="3655467"/>
            <a:ext cx="931730" cy="300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pt-PT" sz="135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68305-B8C6-DD46-9606-6D8589CEF6C6}"/>
              </a:ext>
            </a:extLst>
          </p:cNvPr>
          <p:cNvSpPr txBox="1"/>
          <p:nvPr/>
        </p:nvSpPr>
        <p:spPr>
          <a:xfrm>
            <a:off x="554183" y="4250927"/>
            <a:ext cx="8163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IN" sz="1100" i="1" dirty="0">
                <a:latin typeface="Arial" panose="020B0604020202020204" pitchFamily="34" charset="0"/>
                <a:cs typeface="Arial" panose="020B0604020202020204" pitchFamily="34" charset="0"/>
              </a:rPr>
              <a:t> ABCDE da </a:t>
            </a:r>
            <a:r>
              <a:rPr lang="en-I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Abordagem</a:t>
            </a:r>
            <a:r>
              <a:rPr lang="en-IN" sz="1100" i="1" dirty="0">
                <a:latin typeface="Arial" panose="020B0604020202020204" pitchFamily="34" charset="0"/>
                <a:cs typeface="Arial" panose="020B0604020202020204" pitchFamily="34" charset="0"/>
              </a:rPr>
              <a:t> Behaviour Centred Design </a:t>
            </a:r>
            <a:r>
              <a:rPr lang="en-I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desenvolvida</a:t>
            </a:r>
            <a:r>
              <a:rPr lang="en-IN" sz="1100" i="1" dirty="0">
                <a:latin typeface="Arial" panose="020B0604020202020204" pitchFamily="34" charset="0"/>
                <a:cs typeface="Arial" panose="020B0604020202020204" pitchFamily="34" charset="0"/>
              </a:rPr>
              <a:t> pela London School of Hygiene and Tropical Medicine.</a:t>
            </a:r>
            <a:endParaRPr lang="pt-PT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2F24E4E-D1ED-417D-AC47-0C165B6EA7EA}"/>
              </a:ext>
            </a:extLst>
          </p:cNvPr>
          <p:cNvSpPr txBox="1">
            <a:spLocks/>
          </p:cNvSpPr>
          <p:nvPr/>
        </p:nvSpPr>
        <p:spPr bwMode="auto">
          <a:xfrm>
            <a:off x="554183" y="265370"/>
            <a:ext cx="4851647" cy="36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VAGRounded LT Light" panose="02000403040000020004" pitchFamily="2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5pPr>
            <a:lvl6pPr marL="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6pPr>
            <a:lvl7pPr marL="6858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7pPr>
            <a:lvl8pPr marL="10287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8pPr>
            <a:lvl9pPr marL="13716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pt-PT" b="1" kern="0" dirty="0"/>
              <a:t>Estrutura da Abordagem de Intervenção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743636-4832-432D-B694-870E9D7D14E5}"/>
              </a:ext>
            </a:extLst>
          </p:cNvPr>
          <p:cNvGrpSpPr/>
          <p:nvPr/>
        </p:nvGrpSpPr>
        <p:grpSpPr>
          <a:xfrm>
            <a:off x="2562768" y="1832552"/>
            <a:ext cx="952500" cy="954000"/>
            <a:chOff x="292100" y="4394200"/>
            <a:chExt cx="1270000" cy="1371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18CB99-F4BC-4766-881F-2EBEDFD043E3}"/>
                </a:ext>
              </a:extLst>
            </p:cNvPr>
            <p:cNvSpPr/>
            <p:nvPr/>
          </p:nvSpPr>
          <p:spPr>
            <a:xfrm>
              <a:off x="292100" y="4394200"/>
              <a:ext cx="12700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FC02B5-4472-4804-A3CC-77135AE1332C}"/>
                </a:ext>
              </a:extLst>
            </p:cNvPr>
            <p:cNvSpPr txBox="1"/>
            <p:nvPr/>
          </p:nvSpPr>
          <p:spPr>
            <a:xfrm>
              <a:off x="641605" y="4584714"/>
              <a:ext cx="613843" cy="1017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B0F0"/>
                  </a:solidFill>
                  <a:latin typeface="+mj-lt"/>
                  <a:ea typeface="Baskerville" panose="02020502070401020303" pitchFamily="18" charset="0"/>
                  <a:cs typeface="Verdana" panose="020B0604030504040204" pitchFamily="34" charset="0"/>
                </a:rPr>
                <a:t>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8392BE-0CC7-43D6-ABD1-A1AD4DA1A8DD}"/>
              </a:ext>
            </a:extLst>
          </p:cNvPr>
          <p:cNvGrpSpPr/>
          <p:nvPr/>
        </p:nvGrpSpPr>
        <p:grpSpPr>
          <a:xfrm>
            <a:off x="4086769" y="1821263"/>
            <a:ext cx="952500" cy="954000"/>
            <a:chOff x="292100" y="4394200"/>
            <a:chExt cx="1270000" cy="13716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6B5F26F-0A57-4CEC-B36B-C45397072418}"/>
                </a:ext>
              </a:extLst>
            </p:cNvPr>
            <p:cNvSpPr/>
            <p:nvPr/>
          </p:nvSpPr>
          <p:spPr>
            <a:xfrm>
              <a:off x="292100" y="4394200"/>
              <a:ext cx="12700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01412A-8311-4744-AC37-D8646EB1BABA}"/>
                </a:ext>
              </a:extLst>
            </p:cNvPr>
            <p:cNvSpPr txBox="1"/>
            <p:nvPr/>
          </p:nvSpPr>
          <p:spPr>
            <a:xfrm>
              <a:off x="611501" y="4584714"/>
              <a:ext cx="652315" cy="1017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B0F0"/>
                  </a:solidFill>
                  <a:latin typeface="+mj-lt"/>
                  <a:ea typeface="Baskerville" panose="02020502070401020303" pitchFamily="18" charset="0"/>
                  <a:cs typeface="Verdana" panose="020B0604030504040204" pitchFamily="34" charset="0"/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8FCE05-E15D-481C-AC85-538FDA08DCDE}"/>
              </a:ext>
            </a:extLst>
          </p:cNvPr>
          <p:cNvGrpSpPr/>
          <p:nvPr/>
        </p:nvGrpSpPr>
        <p:grpSpPr>
          <a:xfrm>
            <a:off x="5701087" y="1832552"/>
            <a:ext cx="952500" cy="954000"/>
            <a:chOff x="292100" y="4394200"/>
            <a:chExt cx="1270000" cy="13716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3FA047E-3CB2-45A7-AE39-36945468A9F8}"/>
                </a:ext>
              </a:extLst>
            </p:cNvPr>
            <p:cNvSpPr/>
            <p:nvPr/>
          </p:nvSpPr>
          <p:spPr>
            <a:xfrm>
              <a:off x="292100" y="4394200"/>
              <a:ext cx="12700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82C21D-CFF4-4B59-9643-6F111C8B9DAF}"/>
                </a:ext>
              </a:extLst>
            </p:cNvPr>
            <p:cNvSpPr txBox="1"/>
            <p:nvPr/>
          </p:nvSpPr>
          <p:spPr>
            <a:xfrm>
              <a:off x="626553" y="4584714"/>
              <a:ext cx="677964" cy="1017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B0F0"/>
                  </a:solidFill>
                  <a:latin typeface="+mj-lt"/>
                  <a:ea typeface="Baskerville" panose="02020502070401020303" pitchFamily="18" charset="0"/>
                  <a:cs typeface="Verdana" panose="020B0604030504040204" pitchFamily="34" charset="0"/>
                </a:rPr>
                <a:t>D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52970-3EDD-471D-8ABC-30202FC85AB5}"/>
              </a:ext>
            </a:extLst>
          </p:cNvPr>
          <p:cNvGrpSpPr/>
          <p:nvPr/>
        </p:nvGrpSpPr>
        <p:grpSpPr>
          <a:xfrm>
            <a:off x="7270239" y="1821263"/>
            <a:ext cx="952500" cy="954000"/>
            <a:chOff x="292100" y="4394200"/>
            <a:chExt cx="1270000" cy="13716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185022-86B6-4486-9E79-12A48D151693}"/>
                </a:ext>
              </a:extLst>
            </p:cNvPr>
            <p:cNvSpPr/>
            <p:nvPr/>
          </p:nvSpPr>
          <p:spPr>
            <a:xfrm>
              <a:off x="292100" y="4394200"/>
              <a:ext cx="12700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+mj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9D1697-1E5B-477A-B85C-3799AA7D358C}"/>
                </a:ext>
              </a:extLst>
            </p:cNvPr>
            <p:cNvSpPr txBox="1"/>
            <p:nvPr/>
          </p:nvSpPr>
          <p:spPr>
            <a:xfrm>
              <a:off x="671709" y="4584714"/>
              <a:ext cx="549723" cy="1017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B0F0"/>
                  </a:solidFill>
                  <a:latin typeface="+mj-lt"/>
                  <a:ea typeface="Baskerville" panose="02020502070401020303" pitchFamily="18" charset="0"/>
                  <a:cs typeface="Verdana" panose="020B060403050404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4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8EBABB-4546-A346-A47A-772C0DC4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02908A2-D879-1346-B52F-BA5D1E6F1DC5}" type="slidenum">
              <a:rPr lang="en-US"/>
              <a:pPr defTabSz="685800"/>
              <a:t>6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9BEDC4-9B75-3C46-9AE9-5BA8429C2736}"/>
              </a:ext>
            </a:extLst>
          </p:cNvPr>
          <p:cNvSpPr txBox="1">
            <a:spLocks/>
          </p:cNvSpPr>
          <p:nvPr/>
        </p:nvSpPr>
        <p:spPr>
          <a:xfrm>
            <a:off x="346084" y="662264"/>
            <a:ext cx="8303389" cy="39290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BR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endParaRPr lang="pt-PT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5C244B-8A98-1040-B34E-41AF417F197F}"/>
              </a:ext>
            </a:extLst>
          </p:cNvPr>
          <p:cNvGrpSpPr/>
          <p:nvPr/>
        </p:nvGrpSpPr>
        <p:grpSpPr>
          <a:xfrm>
            <a:off x="3308358" y="1080418"/>
            <a:ext cx="2556164" cy="3453894"/>
            <a:chOff x="2402240" y="212551"/>
            <a:chExt cx="4339525" cy="6096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F9F520-B4B3-4D4F-B889-7AE73FCF6625}"/>
                </a:ext>
              </a:extLst>
            </p:cNvPr>
            <p:cNvSpPr/>
            <p:nvPr/>
          </p:nvSpPr>
          <p:spPr>
            <a:xfrm>
              <a:off x="2402240" y="212551"/>
              <a:ext cx="4339525" cy="6096510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078F6F-A8C2-7348-8538-BA6C2DCB2843}"/>
                </a:ext>
              </a:extLst>
            </p:cNvPr>
            <p:cNvSpPr/>
            <p:nvPr/>
          </p:nvSpPr>
          <p:spPr>
            <a:xfrm>
              <a:off x="3482814" y="1701181"/>
              <a:ext cx="2116667" cy="35348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254F6D-23D7-F54C-A06C-6D1BB5D20493}"/>
                </a:ext>
              </a:extLst>
            </p:cNvPr>
            <p:cNvSpPr txBox="1"/>
            <p:nvPr/>
          </p:nvSpPr>
          <p:spPr>
            <a:xfrm>
              <a:off x="3569597" y="4283474"/>
              <a:ext cx="1968500" cy="4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Reactive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154CB9-17FD-C340-96DE-5DC92F10D286}"/>
                </a:ext>
              </a:extLst>
            </p:cNvPr>
            <p:cNvSpPr txBox="1"/>
            <p:nvPr/>
          </p:nvSpPr>
          <p:spPr>
            <a:xfrm>
              <a:off x="3556896" y="3292745"/>
              <a:ext cx="1968500" cy="4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Motivated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C66BAA-A753-A243-9FAB-571194D10528}"/>
                </a:ext>
              </a:extLst>
            </p:cNvPr>
            <p:cNvSpPr txBox="1"/>
            <p:nvPr/>
          </p:nvSpPr>
          <p:spPr>
            <a:xfrm>
              <a:off x="3556896" y="2255578"/>
              <a:ext cx="1968500" cy="4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Executive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F774FD-3411-1146-9AAC-B5BF7E2240C8}"/>
                </a:ext>
              </a:extLst>
            </p:cNvPr>
            <p:cNvCxnSpPr/>
            <p:nvPr/>
          </p:nvCxnSpPr>
          <p:spPr>
            <a:xfrm>
              <a:off x="3569596" y="3009277"/>
              <a:ext cx="1955801" cy="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DA2AF4-107C-7945-8189-AD953333327F}"/>
                </a:ext>
              </a:extLst>
            </p:cNvPr>
            <p:cNvCxnSpPr/>
            <p:nvPr/>
          </p:nvCxnSpPr>
          <p:spPr>
            <a:xfrm>
              <a:off x="3569596" y="4016116"/>
              <a:ext cx="1955801" cy="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26916A-118F-9247-90A4-7D69DC89DC00}"/>
                </a:ext>
              </a:extLst>
            </p:cNvPr>
            <p:cNvSpPr txBox="1"/>
            <p:nvPr/>
          </p:nvSpPr>
          <p:spPr>
            <a:xfrm>
              <a:off x="3587752" y="485539"/>
              <a:ext cx="1968500" cy="104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</a:pPr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Social</a:t>
              </a:r>
            </a:p>
            <a:p>
              <a:pPr algn="ctr" defTabSz="685800">
                <a:lnSpc>
                  <a:spcPts val="2100"/>
                </a:lnSpc>
              </a:pPr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D8F24-BD4B-F648-8585-7660BD36DD8B}"/>
                </a:ext>
              </a:extLst>
            </p:cNvPr>
            <p:cNvSpPr txBox="1"/>
            <p:nvPr/>
          </p:nvSpPr>
          <p:spPr>
            <a:xfrm>
              <a:off x="3556896" y="5098342"/>
              <a:ext cx="1968500" cy="104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ts val="2100"/>
                </a:lnSpc>
              </a:pPr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Physical</a:t>
              </a:r>
            </a:p>
            <a:p>
              <a:pPr algn="ctr" defTabSz="685800">
                <a:lnSpc>
                  <a:spcPts val="2100"/>
                </a:lnSpc>
              </a:pPr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FC7C683-8720-B64C-AE99-C0A5315E0D11}"/>
              </a:ext>
            </a:extLst>
          </p:cNvPr>
          <p:cNvSpPr/>
          <p:nvPr/>
        </p:nvSpPr>
        <p:spPr>
          <a:xfrm>
            <a:off x="2346658" y="548873"/>
            <a:ext cx="5092720" cy="54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pt-PT" sz="10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tipo de Latrina queremos promover, resistente à chuva e inundações, para diferentes tipos de solo</a:t>
            </a:r>
            <a:r>
              <a:rPr lang="en-US" sz="10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B4891B1-24E8-8344-9813-9C164B0080A0}"/>
              </a:ext>
            </a:extLst>
          </p:cNvPr>
          <p:cNvSpPr/>
          <p:nvPr/>
        </p:nvSpPr>
        <p:spPr>
          <a:xfrm>
            <a:off x="628651" y="535781"/>
            <a:ext cx="1718007" cy="60322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Comportamento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</a:t>
            </a:r>
            <a:endParaRPr lang="en-US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1D17684-61A0-AC4B-AE74-19A5C5DFF6FB}"/>
              </a:ext>
            </a:extLst>
          </p:cNvPr>
          <p:cNvSpPr/>
          <p:nvPr/>
        </p:nvSpPr>
        <p:spPr>
          <a:xfrm>
            <a:off x="660038" y="2621401"/>
            <a:ext cx="1309254" cy="60322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Determinantes</a:t>
            </a:r>
            <a:endParaRPr lang="en-US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27B1061-B95E-C847-818C-A6C60C6BF040}"/>
              </a:ext>
            </a:extLst>
          </p:cNvPr>
          <p:cNvSpPr/>
          <p:nvPr/>
        </p:nvSpPr>
        <p:spPr>
          <a:xfrm>
            <a:off x="660038" y="4328899"/>
            <a:ext cx="1309254" cy="60322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Canais</a:t>
            </a:r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DDBA3C-D52F-F244-B50E-EEDAA59C6708}"/>
              </a:ext>
            </a:extLst>
          </p:cNvPr>
          <p:cNvSpPr/>
          <p:nvPr/>
        </p:nvSpPr>
        <p:spPr>
          <a:xfrm>
            <a:off x="1950622" y="4444504"/>
            <a:ext cx="2881022" cy="54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pt-PT" sz="10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os canais mais eficazes e eficientes para alcançar o grupo alvo ?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6C58B5-D276-F340-96F0-9FD71FFA71EF}"/>
              </a:ext>
            </a:extLst>
          </p:cNvPr>
          <p:cNvSpPr/>
          <p:nvPr/>
        </p:nvSpPr>
        <p:spPr>
          <a:xfrm>
            <a:off x="642011" y="3351106"/>
            <a:ext cx="2491186" cy="60016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AFs 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melhorarem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construirem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8CCD77-8E6C-B54A-B888-1B2429F03443}"/>
              </a:ext>
            </a:extLst>
          </p:cNvPr>
          <p:cNvCxnSpPr>
            <a:cxnSpLocks/>
          </p:cNvCxnSpPr>
          <p:nvPr/>
        </p:nvCxnSpPr>
        <p:spPr>
          <a:xfrm flipH="1">
            <a:off x="3176834" y="2986993"/>
            <a:ext cx="1044844" cy="425926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0CCB5E-A3F3-2242-A480-6F76782D6835}"/>
              </a:ext>
            </a:extLst>
          </p:cNvPr>
          <p:cNvSpPr/>
          <p:nvPr/>
        </p:nvSpPr>
        <p:spPr>
          <a:xfrm>
            <a:off x="6215447" y="1030985"/>
            <a:ext cx="2299902" cy="17081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fecalismo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ceu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tabu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mistura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fezes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que impede a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AFs?</a:t>
            </a:r>
          </a:p>
          <a:p>
            <a:pPr defTabSz="685800"/>
            <a:endParaRPr 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papél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gênero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8434C9-BE2E-0C4D-88E3-FF746787C9B0}"/>
              </a:ext>
            </a:extLst>
          </p:cNvPr>
          <p:cNvSpPr/>
          <p:nvPr/>
        </p:nvSpPr>
        <p:spPr>
          <a:xfrm>
            <a:off x="643466" y="1123318"/>
            <a:ext cx="2478442" cy="14465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lacunas de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conhecimento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AFs para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construirem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lacunas de </a:t>
            </a:r>
            <a:r>
              <a:rPr lang="en-US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conhecimento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AFs para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construirem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62849E-6D1C-314D-91FD-C2866A6973DF}"/>
              </a:ext>
            </a:extLst>
          </p:cNvPr>
          <p:cNvCxnSpPr>
            <a:cxnSpLocks/>
          </p:cNvCxnSpPr>
          <p:nvPr/>
        </p:nvCxnSpPr>
        <p:spPr>
          <a:xfrm flipH="1" flipV="1">
            <a:off x="3185076" y="1679622"/>
            <a:ext cx="1036602" cy="54713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1B82EB-81FB-664A-93C1-769F61D2A7AE}"/>
              </a:ext>
            </a:extLst>
          </p:cNvPr>
          <p:cNvCxnSpPr>
            <a:cxnSpLocks/>
          </p:cNvCxnSpPr>
          <p:nvPr/>
        </p:nvCxnSpPr>
        <p:spPr>
          <a:xfrm flipV="1">
            <a:off x="4831644" y="1438820"/>
            <a:ext cx="1320635" cy="74962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390847D-27AE-2E4F-B400-EBC6A08980D6}"/>
              </a:ext>
            </a:extLst>
          </p:cNvPr>
          <p:cNvSpPr/>
          <p:nvPr/>
        </p:nvSpPr>
        <p:spPr>
          <a:xfrm>
            <a:off x="6215448" y="3197063"/>
            <a:ext cx="2299901" cy="127727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fecalismo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céu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Existem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disponíveis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latrinas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C4342D-AA82-3B4D-B9B3-C559F3BC983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148029" y="3848396"/>
            <a:ext cx="1004250" cy="29713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0E8AFD40-D099-5243-8E1A-E88D05C45954}"/>
              </a:ext>
            </a:extLst>
          </p:cNvPr>
          <p:cNvSpPr txBox="1">
            <a:spLocks/>
          </p:cNvSpPr>
          <p:nvPr/>
        </p:nvSpPr>
        <p:spPr>
          <a:xfrm>
            <a:off x="532778" y="149139"/>
            <a:ext cx="6714689" cy="3808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pt-PT" sz="2400" b="1" dirty="0">
                <a:solidFill>
                  <a:srgbClr val="44C8F5"/>
                </a:solidFill>
                <a:latin typeface="VAGRounded LT Light" panose="02000403040000020004" pitchFamily="2" charset="0"/>
                <a:cs typeface="Arial" panose="020B0604020202020204" pitchFamily="34" charset="0"/>
              </a:rPr>
              <a:t>Pesquisa Formativa: Perguntas Chave</a:t>
            </a:r>
          </a:p>
        </p:txBody>
      </p:sp>
    </p:spTree>
    <p:extLst>
      <p:ext uri="{BB962C8B-B14F-4D97-AF65-F5344CB8AC3E}">
        <p14:creationId xmlns:p14="http://schemas.microsoft.com/office/powerpoint/2010/main" val="18166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8EBABB-4546-A346-A47A-772C0DC43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/>
            <a:fld id="{002908A2-D879-1346-B52F-BA5D1E6F1DC5}" type="slidenum">
              <a:rPr lang="en-US"/>
              <a:pPr defTabSz="68580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ABF97-A54F-6947-AF62-4073245CAC88}"/>
              </a:ext>
            </a:extLst>
          </p:cNvPr>
          <p:cNvSpPr txBox="1"/>
          <p:nvPr/>
        </p:nvSpPr>
        <p:spPr>
          <a:xfrm>
            <a:off x="542108" y="16784"/>
            <a:ext cx="707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PRINCIPAIS CONSTAÇÕES/ RECOMENDAÇÕES</a:t>
            </a:r>
            <a:endParaRPr lang="en-IN" b="1" dirty="0">
              <a:solidFill>
                <a:srgbClr val="00B0F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C733D3-A352-4E6F-A202-FE3A964725FA}"/>
              </a:ext>
            </a:extLst>
          </p:cNvPr>
          <p:cNvSpPr/>
          <p:nvPr/>
        </p:nvSpPr>
        <p:spPr>
          <a:xfrm>
            <a:off x="269399" y="386116"/>
            <a:ext cx="4909931" cy="447331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P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FAD9B-5B6E-4DFB-A38B-3CF5106B05C4}"/>
              </a:ext>
            </a:extLst>
          </p:cNvPr>
          <p:cNvSpPr/>
          <p:nvPr/>
        </p:nvSpPr>
        <p:spPr>
          <a:xfrm>
            <a:off x="335846" y="494258"/>
            <a:ext cx="46755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en-US" sz="11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                     </a:t>
            </a:r>
            <a:r>
              <a:rPr lang="pt-PT" altLang="en-US" sz="1100" b="1" u="sng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PRINCIPAIS CONSTATAÇÕES: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altLang="en-US" sz="1100" b="1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 latrinas básicas estão sempre a desabar (por causa de muche, chuvas). </a:t>
            </a:r>
            <a:r>
              <a:rPr lang="pt-BR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Perde-se tempo e esforço numa solução que não é durável</a:t>
            </a: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Construir uma latrina boa e resistente é um sinal de estatuto social mais elevado - em termos de educação, renda e comportamento. </a:t>
            </a:r>
            <a:r>
              <a:rPr lang="pt-BR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 sinônimo de civilização, organização e um bom estilo de vida.</a:t>
            </a:r>
            <a:endParaRPr lang="pt-PT" sz="1400" b="1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existe um modelo único de latrinas a que podemos chamar de latrinas resistentes tudo depende do ambiente físico, ou seja, as condições do solo e disponibilidade de material;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Inexistência de modelos de latrinas adaptados a pessoas com deficiência nos distritos.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maioria das pessoas não tem acesso a televisão. Alguns usam telefones básicos, um smartphone é praticamente inexistente. Contudo, eles escutam estações de rádio locais regularmente.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16EA82-6719-4ADB-87F8-1BBCDF173FE4}"/>
              </a:ext>
            </a:extLst>
          </p:cNvPr>
          <p:cNvSpPr/>
          <p:nvPr/>
        </p:nvSpPr>
        <p:spPr>
          <a:xfrm>
            <a:off x="5347252" y="319725"/>
            <a:ext cx="3707296" cy="4307055"/>
          </a:xfrm>
          <a:prstGeom prst="roundRect">
            <a:avLst/>
          </a:prstGeom>
          <a:solidFill>
            <a:srgbClr val="FFFF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P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A6991D-5D0F-45B9-8F38-0597BA8117BE}"/>
              </a:ext>
            </a:extLst>
          </p:cNvPr>
          <p:cNvSpPr/>
          <p:nvPr/>
        </p:nvSpPr>
        <p:spPr>
          <a:xfrm>
            <a:off x="5011407" y="2450577"/>
            <a:ext cx="335846" cy="46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P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4A011E-85CE-4956-B25D-716BCD76D8F1}"/>
              </a:ext>
            </a:extLst>
          </p:cNvPr>
          <p:cNvSpPr/>
          <p:nvPr/>
        </p:nvSpPr>
        <p:spPr>
          <a:xfrm>
            <a:off x="5366088" y="730876"/>
            <a:ext cx="3669623" cy="414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Promoção de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 tecnológicas de baixo custo adaptadas ao contexto local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local usado na contrução das casas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 defTabSz="685800"/>
            <a:endParaRPr lang="pt-P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Diversificação dos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motivadores comunicacionais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função do contexto sócio-cultural das comunidades (ex: usar </a:t>
            </a:r>
            <a:r>
              <a:rPr lang="pt-P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estatuto, conveniência e conforto</a:t>
            </a: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motivadores comunicacionais na campanha);</a:t>
            </a:r>
          </a:p>
          <a:p>
            <a:pPr algn="just" defTabSz="685800"/>
            <a:endParaRPr lang="pt-P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opções de saneamento adaptadas para pessoas com deficiência a nível dos agregados familiares</a:t>
            </a:r>
          </a:p>
          <a:p>
            <a:pPr algn="just" defTabSz="685800"/>
            <a:endParaRPr lang="pt-P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investir mais recursos e diversificar os canais de comunicação. </a:t>
            </a:r>
          </a:p>
          <a:p>
            <a:pPr marL="214313" indent="-214313" algn="just" defTabSz="685800">
              <a:buFont typeface="Wingdings" panose="05000000000000000000" pitchFamily="2" charset="2"/>
              <a:buChar char="ü"/>
            </a:pPr>
            <a:endParaRPr lang="pt-PT" sz="112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1AEBC-138F-4E42-843E-D2068D2E52A5}"/>
              </a:ext>
            </a:extLst>
          </p:cNvPr>
          <p:cNvSpPr/>
          <p:nvPr/>
        </p:nvSpPr>
        <p:spPr>
          <a:xfrm>
            <a:off x="5546837" y="417619"/>
            <a:ext cx="33081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en-US" sz="1050" b="1" u="sng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RECOMENDAÇÕES: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altLang="en-US" sz="1050" b="1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6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4E0A-F64B-264A-8324-379CFEC2A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cs typeface="Arial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99B9B3-42F4-8B0D-0EB5-488314EE6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53" y="1520797"/>
            <a:ext cx="3671093" cy="1934723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CCB39E92-4BAE-67F7-7B8A-C95F9DA9E261}"/>
              </a:ext>
            </a:extLst>
          </p:cNvPr>
          <p:cNvSpPr txBox="1">
            <a:spLocks/>
          </p:cNvSpPr>
          <p:nvPr/>
        </p:nvSpPr>
        <p:spPr>
          <a:xfrm>
            <a:off x="616689" y="230854"/>
            <a:ext cx="4549078" cy="4661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VAGRounded LT Light" panose="02000403040000020004" pitchFamily="2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5pPr>
            <a:lvl6pPr marL="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6pPr>
            <a:lvl7pPr marL="6858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7pPr>
            <a:lvl8pPr marL="10287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8pPr>
            <a:lvl9pPr marL="13716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1650" b="1">
                <a:solidFill>
                  <a:srgbClr val="0091CC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en-GB" b="1" kern="0" dirty="0" err="1"/>
              <a:t>Conceito</a:t>
            </a:r>
            <a:r>
              <a:rPr lang="en-GB" b="1" kern="0" dirty="0"/>
              <a:t> da </a:t>
            </a:r>
            <a:r>
              <a:rPr lang="en-GB" b="1" kern="0" dirty="0" err="1"/>
              <a:t>campanha</a:t>
            </a:r>
            <a:endParaRPr lang="en-GB" b="1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D2743-A2F2-5C53-5401-5F321D1DFFDE}"/>
              </a:ext>
            </a:extLst>
          </p:cNvPr>
          <p:cNvSpPr txBox="1"/>
          <p:nvPr/>
        </p:nvSpPr>
        <p:spPr>
          <a:xfrm>
            <a:off x="1153317" y="1073607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Logotipo e Slogan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0E72D-AD39-FF40-39DA-1218D199EE5F}"/>
              </a:ext>
            </a:extLst>
          </p:cNvPr>
          <p:cNvSpPr txBox="1"/>
          <p:nvPr/>
        </p:nvSpPr>
        <p:spPr>
          <a:xfrm>
            <a:off x="616689" y="3455520"/>
            <a:ext cx="3300555" cy="11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pt-PT" sz="1600" b="1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Namiruku</a:t>
            </a:r>
            <a:r>
              <a:rPr lang="pt-PT" sz="16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– traduzido de </a:t>
            </a:r>
            <a:r>
              <a:rPr lang="pt-PT" sz="1600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Elomwe</a:t>
            </a:r>
            <a:r>
              <a:rPr lang="pt-PT" sz="160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significa “Alguém sábio, que pensa a longo prazo”.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6E5E012-9E06-D06E-6CA7-88FC68200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429134"/>
              </p:ext>
            </p:extLst>
          </p:nvPr>
        </p:nvGraphicFramePr>
        <p:xfrm>
          <a:off x="4351655" y="365833"/>
          <a:ext cx="4209523" cy="4244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960">
                  <a:extLst>
                    <a:ext uri="{9D8B030D-6E8A-4147-A177-3AD203B41FA5}">
                      <a16:colId xmlns:a16="http://schemas.microsoft.com/office/drawing/2014/main" val="487636213"/>
                    </a:ext>
                  </a:extLst>
                </a:gridCol>
                <a:gridCol w="2639563">
                  <a:extLst>
                    <a:ext uri="{9D8B030D-6E8A-4147-A177-3AD203B41FA5}">
                      <a16:colId xmlns:a16="http://schemas.microsoft.com/office/drawing/2014/main" val="2477155587"/>
                    </a:ext>
                  </a:extLst>
                </a:gridCol>
              </a:tblGrid>
              <a:tr h="8270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Verdana"/>
                          <a:cs typeface="Verdana"/>
                        </a:rPr>
                        <a:t>Grupo Alvo</a:t>
                      </a:r>
                      <a:endParaRPr lang="en-US" sz="1100" b="1" u="none" strike="noStrike" cap="none" dirty="0">
                        <a:solidFill>
                          <a:schemeClr val="tx2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Agregados familiares que não têm latrina ou têm latrinas não resistentes.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605196"/>
                  </a:ext>
                </a:extLst>
              </a:tr>
              <a:tr h="6887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cap="none" dirty="0" err="1">
                          <a:solidFill>
                            <a:schemeClr val="tx2"/>
                          </a:solidFill>
                          <a:latin typeface="+mn-lt"/>
                          <a:ea typeface="Verdana"/>
                          <a:cs typeface="Verdana"/>
                        </a:rPr>
                        <a:t>Comportamento</a:t>
                      </a:r>
                      <a:r>
                        <a:rPr lang="en-US" sz="1100" b="1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Verdana"/>
                          <a:cs typeface="Verdana"/>
                        </a:rPr>
                        <a:t> Alvo</a:t>
                      </a:r>
                      <a:endParaRPr lang="en-US" sz="1100" b="1" u="none" strike="noStrike" cap="none" dirty="0">
                        <a:solidFill>
                          <a:schemeClr val="tx2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  <a:p>
                      <a:endParaRPr lang="pt-P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Construção de latrinas </a:t>
                      </a:r>
                      <a:r>
                        <a:rPr lang="en-GB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resistentes</a:t>
                      </a:r>
                      <a:r>
                        <a:rPr lang="en-GB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com material local ou </a:t>
                      </a:r>
                      <a:r>
                        <a:rPr lang="en-GB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convencional</a:t>
                      </a:r>
                      <a:r>
                        <a:rPr lang="en-GB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299493"/>
                  </a:ext>
                </a:extLst>
              </a:tr>
              <a:tr h="641268">
                <a:tc>
                  <a:txBody>
                    <a:bodyPr/>
                    <a:lstStyle/>
                    <a:p>
                      <a:r>
                        <a:rPr lang="pt-PT" sz="1200" b="1" dirty="0">
                          <a:solidFill>
                            <a:schemeClr val="tx2"/>
                          </a:solidFill>
                        </a:rPr>
                        <a:t>Período de Implementação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Agosto a Novembro de 2022.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8404191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pt-PT" sz="1200" b="1" dirty="0">
                          <a:solidFill>
                            <a:schemeClr val="tx2"/>
                          </a:solidFill>
                        </a:rPr>
                        <a:t>Local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44 comunidades dos Distritos de Ile e Alto </a:t>
                      </a:r>
                      <a:r>
                        <a:rPr lang="pt-PT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Molocue</a:t>
                      </a: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58989"/>
                  </a:ext>
                </a:extLst>
              </a:tr>
              <a:tr h="627662">
                <a:tc>
                  <a:txBody>
                    <a:bodyPr/>
                    <a:lstStyle/>
                    <a:p>
                      <a:r>
                        <a:rPr lang="pt-PT" sz="1200" b="1" dirty="0">
                          <a:solidFill>
                            <a:schemeClr val="tx2"/>
                          </a:solidFill>
                        </a:rPr>
                        <a:t>Materiais Desenvolvidos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Videos</a:t>
                      </a: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Jingle, camisetes, cartazes, catálogos, folhetos, etc.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305802"/>
                  </a:ext>
                </a:extLst>
              </a:tr>
              <a:tr h="794842">
                <a:tc>
                  <a:txBody>
                    <a:bodyPr/>
                    <a:lstStyle/>
                    <a:p>
                      <a:r>
                        <a:rPr lang="pt-PT" sz="1200" b="1" dirty="0">
                          <a:solidFill>
                            <a:schemeClr val="tx2"/>
                          </a:solidFill>
                        </a:rPr>
                        <a:t>Orçamento da campanha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Consultor - 6.000.000 </a:t>
                      </a:r>
                      <a:r>
                        <a:rPr lang="pt-PT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Mts</a:t>
                      </a:r>
                      <a:endParaRPr lang="pt-PT" sz="1100" kern="120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Material de comunicação – 1.500.000 </a:t>
                      </a:r>
                      <a:r>
                        <a:rPr lang="pt-PT" sz="1100" kern="120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Mts</a:t>
                      </a:r>
                      <a:r>
                        <a:rPr lang="pt-PT" sz="1100" kern="120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702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91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outdoor, ground, tree, dirt&#10;&#10;Description automatically generated">
            <a:extLst>
              <a:ext uri="{FF2B5EF4-FFF2-40B4-BE49-F238E27FC236}">
                <a16:creationId xmlns:a16="http://schemas.microsoft.com/office/drawing/2014/main" id="{CC408A2F-A6BD-8531-535E-D2EBBAB133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3"/>
          <a:stretch/>
        </p:blipFill>
        <p:spPr>
          <a:xfrm>
            <a:off x="631277" y="483633"/>
            <a:ext cx="3940724" cy="414019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18B96-0E39-57D2-E3C3-7C20D7BB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7410" y="702268"/>
            <a:ext cx="2034000" cy="18567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20.000</a:t>
            </a:r>
            <a:r>
              <a:rPr lang="en-GB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famílias</a:t>
            </a:r>
            <a:r>
              <a:rPr lang="en-GB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conhecem</a:t>
            </a:r>
            <a:r>
              <a:rPr lang="en-GB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6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campanha</a:t>
            </a:r>
            <a:endParaRPr lang="en-GB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3967A-6A79-B8B3-F3BE-01A4070C6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4634" y="2398816"/>
            <a:ext cx="1870266" cy="2054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dirty="0">
                <a:solidFill>
                  <a:schemeClr val="tx2"/>
                </a:solidFill>
                <a:effectLst/>
                <a:latin typeface="+mj-lt"/>
                <a:ea typeface="Verdana" panose="020B0604030504040204" pitchFamily="34" charset="0"/>
              </a:rPr>
              <a:t>20% </a:t>
            </a:r>
            <a:r>
              <a:rPr lang="pt-PT" sz="1600" dirty="0">
                <a:solidFill>
                  <a:schemeClr val="tx2"/>
                </a:solidFill>
                <a:effectLst/>
                <a:latin typeface="+mj-lt"/>
                <a:ea typeface="Verdana" panose="020B0604030504040204" pitchFamily="34" charset="0"/>
              </a:rPr>
              <a:t>famílias com Pessoas com Deficiência melhoram a acessibilidade das </a:t>
            </a:r>
            <a:r>
              <a:rPr lang="pt-PT" sz="1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suas latrinas.</a:t>
            </a:r>
            <a:endParaRPr lang="pt-PT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52C02-271F-95C4-C989-F297D0349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9639" y="686835"/>
            <a:ext cx="1870266" cy="18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5.000</a:t>
            </a:r>
            <a:r>
              <a:rPr lang="pt-PT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famílias estão motivadas para construir latrinas</a:t>
            </a:r>
            <a:endParaRPr lang="pt-PT" sz="1600" dirty="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FE7D0-62C2-C7A9-7DA1-1B5C5D7DC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0229" y="2497605"/>
            <a:ext cx="2032962" cy="1856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4.000 </a:t>
            </a:r>
            <a:r>
              <a:rPr lang="pt-PT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famílias estão a contruir ou já contruíram latrinas resistentes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785EF-3094-EE75-D00B-E09A7F910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96B19-053F-4BA2-80FD-2A252D8C26A8}" type="slidenum">
              <a:rPr lang="en-US" smtClean="0"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6A2FC-8427-ED48-BFA9-12134234BDF4}"/>
              </a:ext>
            </a:extLst>
          </p:cNvPr>
          <p:cNvSpPr txBox="1"/>
          <p:nvPr/>
        </p:nvSpPr>
        <p:spPr>
          <a:xfrm>
            <a:off x="631277" y="57447"/>
            <a:ext cx="446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latin typeface="VAGRounded LT Light" panose="02000403040000020004" pitchFamily="2" charset="0"/>
                <a:ea typeface="+mj-ea"/>
                <a:cs typeface="+mj-cs"/>
              </a:rPr>
              <a:t>Metas da campanha</a:t>
            </a:r>
          </a:p>
        </p:txBody>
      </p:sp>
    </p:spTree>
    <p:extLst>
      <p:ext uri="{BB962C8B-B14F-4D97-AF65-F5344CB8AC3E}">
        <p14:creationId xmlns:p14="http://schemas.microsoft.com/office/powerpoint/2010/main" val="116412032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Custom 4">
      <a:dk1>
        <a:srgbClr val="009EDD"/>
      </a:dk1>
      <a:lt1>
        <a:srgbClr val="FFFFFF"/>
      </a:lt1>
      <a:dk2>
        <a:srgbClr val="080808"/>
      </a:dk2>
      <a:lt2>
        <a:srgbClr val="FFFFFF"/>
      </a:lt2>
      <a:accent1>
        <a:srgbClr val="009EDD"/>
      </a:accent1>
      <a:accent2>
        <a:srgbClr val="41AD49"/>
      </a:accent2>
      <a:accent3>
        <a:srgbClr val="D2232A"/>
      </a:accent3>
      <a:accent4>
        <a:srgbClr val="4F2364"/>
      </a:accent4>
      <a:accent5>
        <a:srgbClr val="FFFFFF"/>
      </a:accent5>
      <a:accent6>
        <a:srgbClr val="FFFFFF"/>
      </a:accent6>
      <a:hlink>
        <a:srgbClr val="0033CC"/>
      </a:hlink>
      <a:folHlink>
        <a:srgbClr val="9933FF"/>
      </a:folHlink>
    </a:clrScheme>
    <a:fontScheme name="Custom 1">
      <a:majorFont>
        <a:latin typeface="VAGRounded LT Ligh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rain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m" id="{18D2AB76-4D8A-4C0C-8036-4A76F76D4DFA}" vid="{6427105D-9D0F-4146-9D65-66278D342A41}"/>
    </a:ext>
  </a:extLst>
</a:theme>
</file>

<file path=ppt/theme/theme2.xml><?xml version="1.0" encoding="utf-8"?>
<a:theme xmlns:a="http://schemas.openxmlformats.org/drawingml/2006/main" name="Slide 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5552</TotalTime>
  <Words>2480</Words>
  <Application>Microsoft Office PowerPoint</Application>
  <PresentationFormat>On-screen Show (16:9)</PresentationFormat>
  <Paragraphs>741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 </vt:lpstr>
      <vt:lpstr>Calibri</vt:lpstr>
      <vt:lpstr>Calibri Light</vt:lpstr>
      <vt:lpstr>Courier New</vt:lpstr>
      <vt:lpstr>Open Sans</vt:lpstr>
      <vt:lpstr>Times</vt:lpstr>
      <vt:lpstr>VAGRounded LT Light</vt:lpstr>
      <vt:lpstr>Verdana</vt:lpstr>
      <vt:lpstr>Wingdings</vt:lpstr>
      <vt:lpstr>1_blank</vt:lpstr>
      <vt:lpstr>Slide Capa</vt:lpstr>
      <vt:lpstr>         Namiruku Resultados Preliminares da Campanha Piloto para construção de latrinas resistentes na Província da Zambézia.</vt:lpstr>
      <vt:lpstr>PowerPoint Presentation</vt:lpstr>
      <vt:lpstr>Contextualização </vt:lpstr>
      <vt:lpstr>Contextualização (cont.)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Amostra de Materiais de comunicação desenvolvidos</vt:lpstr>
      <vt:lpstr>Distrito de Ile - Povoados Alvo da campanha (19)</vt:lpstr>
      <vt:lpstr>Distrito de Alto Molocue - Povoados Alvo da campanha (25) </vt:lpstr>
      <vt:lpstr>Baseline – Acesso ao saneamento</vt:lpstr>
      <vt:lpstr>Actividades da Campanha</vt:lpstr>
      <vt:lpstr>PowerPoint Presentation</vt:lpstr>
      <vt:lpstr>PowerPoint Presentation</vt:lpstr>
      <vt:lpstr>Resultados Monitoria  Alto  Molocue </vt:lpstr>
      <vt:lpstr>Resultados Monitoria  Ile </vt:lpstr>
      <vt:lpstr>Resultados – Construção de latrinas </vt:lpstr>
      <vt:lpstr>Principais Desafios</vt:lpstr>
      <vt:lpstr>Lições</vt:lpstr>
      <vt:lpstr>Lições</vt:lpstr>
      <vt:lpstr>Principais recomendações</vt:lpstr>
      <vt:lpstr>Proximos passos</vt:lpstr>
      <vt:lpstr>Reportagem fotográfica – Realização da Pesquisa Formativa</vt:lpstr>
      <vt:lpstr>Reportagem Fotográfica – Capacitação da equipe de Implementação</vt:lpstr>
      <vt:lpstr>Reportagem Fotográfica – Lançamento da campanha</vt:lpstr>
      <vt:lpstr>Reportagem Fotográfica – Roadshows</vt:lpstr>
      <vt:lpstr>Reportagem Fotográfica – Workshops</vt:lpstr>
      <vt:lpstr>Reportagem Fotográfica – Visitas casa a casa</vt:lpstr>
      <vt:lpstr>Reportagem Fotográfica – Monitoria Governo Local</vt:lpstr>
      <vt:lpstr>Reportagem Fotográfica – Celebração dos Namirukus</vt:lpstr>
      <vt:lpstr>Reportagem Fotográfica – Celebração dos Namirukus</vt:lpstr>
      <vt:lpstr>Obrigado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Salvador, Zainabo</dc:creator>
  <cp:lastModifiedBy>Helio Guiliche</cp:lastModifiedBy>
  <cp:revision>33</cp:revision>
  <dcterms:created xsi:type="dcterms:W3CDTF">2022-07-24T21:00:30Z</dcterms:created>
  <dcterms:modified xsi:type="dcterms:W3CDTF">2022-11-25T07:46:08Z</dcterms:modified>
</cp:coreProperties>
</file>